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78" r:id="rId13"/>
    <p:sldId id="269" r:id="rId14"/>
    <p:sldId id="270" r:id="rId15"/>
    <p:sldId id="271" r:id="rId16"/>
    <p:sldId id="272" r:id="rId17"/>
    <p:sldId id="273" r:id="rId18"/>
    <p:sldId id="281" r:id="rId19"/>
    <p:sldId id="276" r:id="rId20"/>
    <p:sldId id="274" r:id="rId21"/>
    <p:sldId id="275" r:id="rId22"/>
    <p:sldId id="279" r:id="rId23"/>
    <p:sldId id="280" r:id="rId24"/>
    <p:sldId id="277" r:id="rId2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da-DK"/>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da-DK"/>
          </a:p>
        </p:txBody>
      </p:sp>
      <p:sp>
        <p:nvSpPr>
          <p:cNvPr id="4" name="Date Placeholder 3"/>
          <p:cNvSpPr>
            <a:spLocks noGrp="1"/>
          </p:cNvSpPr>
          <p:nvPr>
            <p:ph type="dt" sz="half" idx="10"/>
          </p:nvPr>
        </p:nvSpPr>
        <p:spPr/>
        <p:txBody>
          <a:bodyPr/>
          <a:lstStyle/>
          <a:p>
            <a:fld id="{5B80EE3D-0426-4EB5-A5C2-EFCD9A64F19E}" type="datetimeFigureOut">
              <a:rPr lang="da-DK" smtClean="0"/>
              <a:t>28-08-2017</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D3157951-F81B-47E1-A74D-4C166D910CB7}" type="slidenum">
              <a:rPr lang="da-DK" smtClean="0"/>
              <a:t>‹#›</a:t>
            </a:fld>
            <a:endParaRPr lang="da-DK"/>
          </a:p>
        </p:txBody>
      </p:sp>
    </p:spTree>
    <p:extLst>
      <p:ext uri="{BB962C8B-B14F-4D97-AF65-F5344CB8AC3E}">
        <p14:creationId xmlns:p14="http://schemas.microsoft.com/office/powerpoint/2010/main" val="113587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5B80EE3D-0426-4EB5-A5C2-EFCD9A64F19E}" type="datetimeFigureOut">
              <a:rPr lang="da-DK" smtClean="0"/>
              <a:t>28-08-2017</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D3157951-F81B-47E1-A74D-4C166D910CB7}" type="slidenum">
              <a:rPr lang="da-DK" smtClean="0"/>
              <a:t>‹#›</a:t>
            </a:fld>
            <a:endParaRPr lang="da-DK"/>
          </a:p>
        </p:txBody>
      </p:sp>
    </p:spTree>
    <p:extLst>
      <p:ext uri="{BB962C8B-B14F-4D97-AF65-F5344CB8AC3E}">
        <p14:creationId xmlns:p14="http://schemas.microsoft.com/office/powerpoint/2010/main" val="1399528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5B80EE3D-0426-4EB5-A5C2-EFCD9A64F19E}" type="datetimeFigureOut">
              <a:rPr lang="da-DK" smtClean="0"/>
              <a:t>28-08-2017</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D3157951-F81B-47E1-A74D-4C166D910CB7}" type="slidenum">
              <a:rPr lang="da-DK" smtClean="0"/>
              <a:t>‹#›</a:t>
            </a:fld>
            <a:endParaRPr lang="da-DK"/>
          </a:p>
        </p:txBody>
      </p:sp>
    </p:spTree>
    <p:extLst>
      <p:ext uri="{BB962C8B-B14F-4D97-AF65-F5344CB8AC3E}">
        <p14:creationId xmlns:p14="http://schemas.microsoft.com/office/powerpoint/2010/main" val="2524930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5B80EE3D-0426-4EB5-A5C2-EFCD9A64F19E}" type="datetimeFigureOut">
              <a:rPr lang="da-DK" smtClean="0"/>
              <a:t>28-08-2017</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D3157951-F81B-47E1-A74D-4C166D910CB7}" type="slidenum">
              <a:rPr lang="da-DK" smtClean="0"/>
              <a:t>‹#›</a:t>
            </a:fld>
            <a:endParaRPr lang="da-DK"/>
          </a:p>
        </p:txBody>
      </p:sp>
    </p:spTree>
    <p:extLst>
      <p:ext uri="{BB962C8B-B14F-4D97-AF65-F5344CB8AC3E}">
        <p14:creationId xmlns:p14="http://schemas.microsoft.com/office/powerpoint/2010/main" val="3504799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da-DK"/>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80EE3D-0426-4EB5-A5C2-EFCD9A64F19E}" type="datetimeFigureOut">
              <a:rPr lang="da-DK" smtClean="0"/>
              <a:t>28-08-2017</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D3157951-F81B-47E1-A74D-4C166D910CB7}" type="slidenum">
              <a:rPr lang="da-DK" smtClean="0"/>
              <a:t>‹#›</a:t>
            </a:fld>
            <a:endParaRPr lang="da-DK"/>
          </a:p>
        </p:txBody>
      </p:sp>
    </p:spTree>
    <p:extLst>
      <p:ext uri="{BB962C8B-B14F-4D97-AF65-F5344CB8AC3E}">
        <p14:creationId xmlns:p14="http://schemas.microsoft.com/office/powerpoint/2010/main" val="3240588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Date Placeholder 4"/>
          <p:cNvSpPr>
            <a:spLocks noGrp="1"/>
          </p:cNvSpPr>
          <p:nvPr>
            <p:ph type="dt" sz="half" idx="10"/>
          </p:nvPr>
        </p:nvSpPr>
        <p:spPr/>
        <p:txBody>
          <a:bodyPr/>
          <a:lstStyle/>
          <a:p>
            <a:fld id="{5B80EE3D-0426-4EB5-A5C2-EFCD9A64F19E}" type="datetimeFigureOut">
              <a:rPr lang="da-DK" smtClean="0"/>
              <a:t>28-08-2017</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D3157951-F81B-47E1-A74D-4C166D910CB7}" type="slidenum">
              <a:rPr lang="da-DK" smtClean="0"/>
              <a:t>‹#›</a:t>
            </a:fld>
            <a:endParaRPr lang="da-DK"/>
          </a:p>
        </p:txBody>
      </p:sp>
    </p:spTree>
    <p:extLst>
      <p:ext uri="{BB962C8B-B14F-4D97-AF65-F5344CB8AC3E}">
        <p14:creationId xmlns:p14="http://schemas.microsoft.com/office/powerpoint/2010/main" val="2067595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da-DK"/>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Date Placeholder 6"/>
          <p:cNvSpPr>
            <a:spLocks noGrp="1"/>
          </p:cNvSpPr>
          <p:nvPr>
            <p:ph type="dt" sz="half" idx="10"/>
          </p:nvPr>
        </p:nvSpPr>
        <p:spPr/>
        <p:txBody>
          <a:bodyPr/>
          <a:lstStyle/>
          <a:p>
            <a:fld id="{5B80EE3D-0426-4EB5-A5C2-EFCD9A64F19E}" type="datetimeFigureOut">
              <a:rPr lang="da-DK" smtClean="0"/>
              <a:t>28-08-2017</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D3157951-F81B-47E1-A74D-4C166D910CB7}" type="slidenum">
              <a:rPr lang="da-DK" smtClean="0"/>
              <a:t>‹#›</a:t>
            </a:fld>
            <a:endParaRPr lang="da-DK"/>
          </a:p>
        </p:txBody>
      </p:sp>
    </p:spTree>
    <p:extLst>
      <p:ext uri="{BB962C8B-B14F-4D97-AF65-F5344CB8AC3E}">
        <p14:creationId xmlns:p14="http://schemas.microsoft.com/office/powerpoint/2010/main" val="414278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Date Placeholder 2"/>
          <p:cNvSpPr>
            <a:spLocks noGrp="1"/>
          </p:cNvSpPr>
          <p:nvPr>
            <p:ph type="dt" sz="half" idx="10"/>
          </p:nvPr>
        </p:nvSpPr>
        <p:spPr/>
        <p:txBody>
          <a:bodyPr/>
          <a:lstStyle/>
          <a:p>
            <a:fld id="{5B80EE3D-0426-4EB5-A5C2-EFCD9A64F19E}" type="datetimeFigureOut">
              <a:rPr lang="da-DK" smtClean="0"/>
              <a:t>28-08-2017</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D3157951-F81B-47E1-A74D-4C166D910CB7}" type="slidenum">
              <a:rPr lang="da-DK" smtClean="0"/>
              <a:t>‹#›</a:t>
            </a:fld>
            <a:endParaRPr lang="da-DK"/>
          </a:p>
        </p:txBody>
      </p:sp>
    </p:spTree>
    <p:extLst>
      <p:ext uri="{BB962C8B-B14F-4D97-AF65-F5344CB8AC3E}">
        <p14:creationId xmlns:p14="http://schemas.microsoft.com/office/powerpoint/2010/main" val="663173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0EE3D-0426-4EB5-A5C2-EFCD9A64F19E}" type="datetimeFigureOut">
              <a:rPr lang="da-DK" smtClean="0"/>
              <a:t>28-08-2017</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D3157951-F81B-47E1-A74D-4C166D910CB7}" type="slidenum">
              <a:rPr lang="da-DK" smtClean="0"/>
              <a:t>‹#›</a:t>
            </a:fld>
            <a:endParaRPr lang="da-DK"/>
          </a:p>
        </p:txBody>
      </p:sp>
    </p:spTree>
    <p:extLst>
      <p:ext uri="{BB962C8B-B14F-4D97-AF65-F5344CB8AC3E}">
        <p14:creationId xmlns:p14="http://schemas.microsoft.com/office/powerpoint/2010/main" val="3880412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a-DK"/>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80EE3D-0426-4EB5-A5C2-EFCD9A64F19E}" type="datetimeFigureOut">
              <a:rPr lang="da-DK" smtClean="0"/>
              <a:t>28-08-2017</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D3157951-F81B-47E1-A74D-4C166D910CB7}" type="slidenum">
              <a:rPr lang="da-DK" smtClean="0"/>
              <a:t>‹#›</a:t>
            </a:fld>
            <a:endParaRPr lang="da-DK"/>
          </a:p>
        </p:txBody>
      </p:sp>
    </p:spTree>
    <p:extLst>
      <p:ext uri="{BB962C8B-B14F-4D97-AF65-F5344CB8AC3E}">
        <p14:creationId xmlns:p14="http://schemas.microsoft.com/office/powerpoint/2010/main" val="1174105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a-DK"/>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80EE3D-0426-4EB5-A5C2-EFCD9A64F19E}" type="datetimeFigureOut">
              <a:rPr lang="da-DK" smtClean="0"/>
              <a:t>28-08-2017</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D3157951-F81B-47E1-A74D-4C166D910CB7}" type="slidenum">
              <a:rPr lang="da-DK" smtClean="0"/>
              <a:t>‹#›</a:t>
            </a:fld>
            <a:endParaRPr lang="da-DK"/>
          </a:p>
        </p:txBody>
      </p:sp>
    </p:spTree>
    <p:extLst>
      <p:ext uri="{BB962C8B-B14F-4D97-AF65-F5344CB8AC3E}">
        <p14:creationId xmlns:p14="http://schemas.microsoft.com/office/powerpoint/2010/main" val="545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da-DK"/>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80EE3D-0426-4EB5-A5C2-EFCD9A64F19E}" type="datetimeFigureOut">
              <a:rPr lang="da-DK" smtClean="0"/>
              <a:t>28-08-2017</a:t>
            </a:fld>
            <a:endParaRPr lang="da-DK"/>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157951-F81B-47E1-A74D-4C166D910CB7}" type="slidenum">
              <a:rPr lang="da-DK" smtClean="0"/>
              <a:t>‹#›</a:t>
            </a:fld>
            <a:endParaRPr lang="da-DK"/>
          </a:p>
        </p:txBody>
      </p:sp>
    </p:spTree>
    <p:extLst>
      <p:ext uri="{BB962C8B-B14F-4D97-AF65-F5344CB8AC3E}">
        <p14:creationId xmlns:p14="http://schemas.microsoft.com/office/powerpoint/2010/main" val="4009566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retslaegeraadet.dk/getfile.aspx?f=17546" TargetMode="External"/><Relationship Id="rId2" Type="http://schemas.openxmlformats.org/officeDocument/2006/relationships/hyperlink" Target="http://www.oligofreniklinikken.dk/straffelov.html"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www.retslaegeraadet.dk/getfile.aspx?f=60953" TargetMode="External"/><Relationship Id="rId4" Type="http://schemas.openxmlformats.org/officeDocument/2006/relationships/hyperlink" Target="http://www.retslaegeraadet.dk/getfile.aspx?f=56097"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32000" y="1165407"/>
            <a:ext cx="8170091" cy="4425496"/>
          </a:xfrm>
        </p:spPr>
        <p:txBody>
          <a:bodyPr>
            <a:normAutofit/>
          </a:bodyPr>
          <a:lstStyle/>
          <a:p>
            <a:pPr marL="0" indent="0" algn="ctr">
              <a:buNone/>
            </a:pPr>
            <a:r>
              <a:rPr lang="da-DK" b="1" dirty="0"/>
              <a:t>Afgrænsning af mental retardering, juridisk og psykiatrisk</a:t>
            </a:r>
          </a:p>
          <a:p>
            <a:pPr marL="0" indent="0" algn="ctr">
              <a:buNone/>
            </a:pPr>
            <a:r>
              <a:rPr lang="da-DK" b="1" dirty="0"/>
              <a:t>eller</a:t>
            </a:r>
          </a:p>
          <a:p>
            <a:pPr marL="0" indent="0" algn="ctr">
              <a:buNone/>
            </a:pPr>
            <a:r>
              <a:rPr lang="da-DK" b="1" dirty="0"/>
              <a:t>Sinken, der blev væk*</a:t>
            </a:r>
          </a:p>
          <a:p>
            <a:pPr marL="0" indent="0">
              <a:buNone/>
            </a:pPr>
            <a:r>
              <a:rPr lang="da-DK" dirty="0"/>
              <a:t> </a:t>
            </a:r>
          </a:p>
          <a:p>
            <a:pPr marL="0" indent="0" algn="ctr">
              <a:buNone/>
            </a:pPr>
            <a:r>
              <a:rPr lang="da-DK" dirty="0"/>
              <a:t>Oplæg ved </a:t>
            </a:r>
            <a:r>
              <a:rPr lang="da-DK" i="1" dirty="0"/>
              <a:t>Kurt Sørensen, speciallæge i psykiatri, Center for </a:t>
            </a:r>
            <a:r>
              <a:rPr lang="da-DK" i="1" dirty="0" smtClean="0"/>
              <a:t>Oligofrenipsykiatri</a:t>
            </a:r>
            <a:endParaRPr lang="da-DK" dirty="0" smtClean="0"/>
          </a:p>
          <a:p>
            <a:endParaRPr lang="da-DK" sz="1800" dirty="0"/>
          </a:p>
          <a:p>
            <a:pPr marL="0" indent="0">
              <a:buNone/>
            </a:pPr>
            <a:r>
              <a:rPr lang="da-DK" sz="1800" dirty="0" smtClean="0"/>
              <a:t>*</a:t>
            </a:r>
            <a:r>
              <a:rPr lang="da-DK" sz="1600" dirty="0"/>
              <a:t>Frit efter Kjeld Abell</a:t>
            </a:r>
          </a:p>
          <a:p>
            <a:pPr marL="0" indent="0">
              <a:buNone/>
            </a:pPr>
            <a:endParaRPr lang="da-DK" altLang="da-DK" sz="2400"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Konference</a:t>
            </a:r>
            <a:r>
              <a:rPr lang="en-US" altLang="da-DK" sz="2400" dirty="0" smtClean="0">
                <a:solidFill>
                  <a:schemeClr val="bg1"/>
                </a:solidFill>
              </a:rPr>
              <a:t>, Aarhus 30. august 2017</a:t>
            </a:r>
            <a:endParaRPr lang="en-US" altLang="da-DK" dirty="0">
              <a:solidFill>
                <a:schemeClr val="bg1"/>
              </a:solidFill>
            </a:endParaRPr>
          </a:p>
        </p:txBody>
      </p:sp>
    </p:spTree>
    <p:extLst>
      <p:ext uri="{BB962C8B-B14F-4D97-AF65-F5344CB8AC3E}">
        <p14:creationId xmlns:p14="http://schemas.microsoft.com/office/powerpoint/2010/main" val="3922465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32000" y="1165407"/>
            <a:ext cx="8170091" cy="4425496"/>
          </a:xfrm>
        </p:spPr>
        <p:txBody>
          <a:bodyPr>
            <a:normAutofit/>
          </a:bodyPr>
          <a:lstStyle/>
          <a:p>
            <a:pPr marL="0" indent="0">
              <a:buNone/>
            </a:pPr>
            <a:r>
              <a:rPr lang="da-DK" dirty="0" smtClean="0"/>
              <a:t> </a:t>
            </a:r>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Hvad</a:t>
            </a:r>
            <a:r>
              <a:rPr lang="en-US" altLang="da-DK" sz="2400" dirty="0" smtClean="0">
                <a:solidFill>
                  <a:schemeClr val="bg1"/>
                </a:solidFill>
              </a:rPr>
              <a:t> </a:t>
            </a:r>
            <a:r>
              <a:rPr lang="en-US" altLang="da-DK" sz="2400" dirty="0" err="1" smtClean="0">
                <a:solidFill>
                  <a:schemeClr val="bg1"/>
                </a:solidFill>
              </a:rPr>
              <a:t>er</a:t>
            </a:r>
            <a:r>
              <a:rPr lang="en-US" altLang="da-DK" sz="2400" dirty="0" smtClean="0">
                <a:solidFill>
                  <a:schemeClr val="bg1"/>
                </a:solidFill>
              </a:rPr>
              <a:t> </a:t>
            </a:r>
            <a:r>
              <a:rPr lang="en-US" altLang="da-DK" sz="2400" dirty="0" err="1" smtClean="0">
                <a:solidFill>
                  <a:schemeClr val="bg1"/>
                </a:solidFill>
              </a:rPr>
              <a:t>intelligens</a:t>
            </a:r>
            <a:r>
              <a:rPr lang="en-US" altLang="da-DK" sz="2400" dirty="0" smtClean="0">
                <a:solidFill>
                  <a:schemeClr val="bg1"/>
                </a:solidFill>
              </a:rPr>
              <a:t>?</a:t>
            </a:r>
            <a:endParaRPr lang="en-US" altLang="da-DK" dirty="0">
              <a:solidFill>
                <a:schemeClr val="bg1"/>
              </a:solidFill>
            </a:endParaRPr>
          </a:p>
        </p:txBody>
      </p:sp>
      <p:pic>
        <p:nvPicPr>
          <p:cNvPr id="10" name="grafik1"/>
          <p:cNvPicPr/>
          <p:nvPr/>
        </p:nvPicPr>
        <p:blipFill>
          <a:blip r:embed="rId3">
            <a:lum/>
            <a:alphaModFix/>
          </a:blip>
          <a:srcRect/>
          <a:stretch>
            <a:fillRect/>
          </a:stretch>
        </p:blipFill>
        <p:spPr>
          <a:xfrm>
            <a:off x="3566161" y="838782"/>
            <a:ext cx="4271554" cy="4582304"/>
          </a:xfrm>
          <a:prstGeom prst="rect">
            <a:avLst/>
          </a:prstGeom>
        </p:spPr>
      </p:pic>
      <p:sp>
        <p:nvSpPr>
          <p:cNvPr id="6" name="TextBox 5"/>
          <p:cNvSpPr txBox="1"/>
          <p:nvPr/>
        </p:nvSpPr>
        <p:spPr>
          <a:xfrm>
            <a:off x="2472272" y="5564395"/>
            <a:ext cx="6459332" cy="461665"/>
          </a:xfrm>
          <a:prstGeom prst="rect">
            <a:avLst/>
          </a:prstGeom>
          <a:noFill/>
        </p:spPr>
        <p:txBody>
          <a:bodyPr wrap="none" rtlCol="0">
            <a:spAutoFit/>
          </a:bodyPr>
          <a:lstStyle/>
          <a:p>
            <a:r>
              <a:rPr lang="da-DK" sz="2400" dirty="0" smtClean="0"/>
              <a:t>Intelligens er det, man måler ved intelligensprøver</a:t>
            </a:r>
            <a:endParaRPr lang="da-DK" sz="2400" dirty="0"/>
          </a:p>
        </p:txBody>
      </p:sp>
    </p:spTree>
    <p:extLst>
      <p:ext uri="{BB962C8B-B14F-4D97-AF65-F5344CB8AC3E}">
        <p14:creationId xmlns:p14="http://schemas.microsoft.com/office/powerpoint/2010/main" val="15610059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10954" y="1021716"/>
            <a:ext cx="8170091" cy="4425496"/>
          </a:xfrm>
        </p:spPr>
        <p:txBody>
          <a:bodyPr>
            <a:normAutofit fontScale="92500" lnSpcReduction="10000"/>
          </a:bodyPr>
          <a:lstStyle/>
          <a:p>
            <a:pPr marL="0" indent="0">
              <a:buNone/>
            </a:pPr>
            <a:r>
              <a:rPr lang="da-DK" dirty="0" smtClean="0"/>
              <a:t> </a:t>
            </a:r>
          </a:p>
          <a:p>
            <a:pPr marL="0" indent="0">
              <a:buNone/>
            </a:pPr>
            <a:r>
              <a:rPr lang="da-DK" b="1" dirty="0"/>
              <a:t>Binet-Simon</a:t>
            </a:r>
            <a:endParaRPr lang="da-DK" dirty="0"/>
          </a:p>
          <a:p>
            <a:pPr marL="0" indent="0">
              <a:buNone/>
            </a:pPr>
            <a:r>
              <a:rPr lang="da-DK" b="1" dirty="0"/>
              <a:t> </a:t>
            </a:r>
            <a:endParaRPr lang="da-DK" dirty="0"/>
          </a:p>
          <a:p>
            <a:pPr marL="0" indent="0">
              <a:buNone/>
            </a:pPr>
            <a:r>
              <a:rPr lang="da-DK" dirty="0"/>
              <a:t>IQ = intelligensalder x 100/levealder.  Voksne tildeles levealder 15 eller 16 år.</a:t>
            </a:r>
          </a:p>
          <a:p>
            <a:pPr marL="0" indent="0">
              <a:buNone/>
            </a:pPr>
            <a:r>
              <a:rPr lang="da-DK" dirty="0"/>
              <a:t>Eks:</a:t>
            </a:r>
          </a:p>
          <a:p>
            <a:pPr marL="0" indent="0">
              <a:buNone/>
            </a:pPr>
            <a:r>
              <a:rPr lang="da-DK" dirty="0"/>
              <a:t>Intelligensalder 12 år/Levealder 16 (voksen)</a:t>
            </a:r>
          </a:p>
          <a:p>
            <a:pPr marL="0" indent="0">
              <a:buNone/>
            </a:pPr>
            <a:r>
              <a:rPr lang="da-DK" dirty="0"/>
              <a:t>IQ = 12 x 100/16 = 75</a:t>
            </a:r>
          </a:p>
          <a:p>
            <a:pPr marL="0" indent="0">
              <a:buNone/>
            </a:pPr>
            <a:r>
              <a:rPr lang="da-DK" b="1" dirty="0"/>
              <a:t> </a:t>
            </a:r>
            <a:endParaRPr lang="da-DK" dirty="0"/>
          </a:p>
          <a:p>
            <a:pPr marL="0" indent="0">
              <a:buNone/>
            </a:pPr>
            <a:r>
              <a:rPr lang="da-DK" dirty="0"/>
              <a:t>Omvendt svarer IQ på 75 til en intelligensalder på 12 år.</a:t>
            </a:r>
          </a:p>
          <a:p>
            <a:pPr marL="0" indent="0">
              <a:buNone/>
            </a:pPr>
            <a:endParaRPr lang="da-DK" i="1"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Hvad</a:t>
            </a:r>
            <a:r>
              <a:rPr lang="en-US" altLang="da-DK" sz="2400" dirty="0" smtClean="0">
                <a:solidFill>
                  <a:schemeClr val="bg1"/>
                </a:solidFill>
              </a:rPr>
              <a:t> </a:t>
            </a:r>
            <a:r>
              <a:rPr lang="en-US" altLang="da-DK" sz="2400" dirty="0" err="1" smtClean="0">
                <a:solidFill>
                  <a:schemeClr val="bg1"/>
                </a:solidFill>
              </a:rPr>
              <a:t>er</a:t>
            </a:r>
            <a:r>
              <a:rPr lang="en-US" altLang="da-DK" sz="2400" dirty="0" smtClean="0">
                <a:solidFill>
                  <a:schemeClr val="bg1"/>
                </a:solidFill>
              </a:rPr>
              <a:t> </a:t>
            </a:r>
            <a:r>
              <a:rPr lang="en-US" altLang="da-DK" sz="2400" dirty="0" err="1" smtClean="0">
                <a:solidFill>
                  <a:schemeClr val="bg1"/>
                </a:solidFill>
              </a:rPr>
              <a:t>intelligens</a:t>
            </a:r>
            <a:r>
              <a:rPr lang="en-US" altLang="da-DK" sz="2400" dirty="0" smtClean="0">
                <a:solidFill>
                  <a:schemeClr val="bg1"/>
                </a:solidFill>
              </a:rPr>
              <a:t>?</a:t>
            </a:r>
            <a:endParaRPr lang="en-US" altLang="da-DK" dirty="0">
              <a:solidFill>
                <a:schemeClr val="bg1"/>
              </a:solidFill>
            </a:endParaRPr>
          </a:p>
        </p:txBody>
      </p:sp>
    </p:spTree>
    <p:extLst>
      <p:ext uri="{BB962C8B-B14F-4D97-AF65-F5344CB8AC3E}">
        <p14:creationId xmlns:p14="http://schemas.microsoft.com/office/powerpoint/2010/main" val="1197051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10954" y="1021716"/>
            <a:ext cx="8170091" cy="4425496"/>
          </a:xfrm>
        </p:spPr>
        <p:txBody>
          <a:bodyPr>
            <a:normAutofit/>
          </a:bodyPr>
          <a:lstStyle/>
          <a:p>
            <a:pPr marL="0" indent="0">
              <a:buNone/>
            </a:pPr>
            <a:r>
              <a:rPr lang="da-DK" dirty="0" smtClean="0"/>
              <a:t> </a:t>
            </a:r>
          </a:p>
          <a:p>
            <a:pPr marL="0" indent="0">
              <a:buNone/>
            </a:pPr>
            <a:endParaRPr lang="da-DK" i="1"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Normalfordeling</a:t>
            </a:r>
            <a:r>
              <a:rPr lang="en-US" altLang="da-DK" sz="2400" dirty="0" smtClean="0">
                <a:solidFill>
                  <a:schemeClr val="bg1"/>
                </a:solidFill>
              </a:rPr>
              <a:t> </a:t>
            </a:r>
            <a:r>
              <a:rPr lang="en-US" altLang="da-DK" sz="2400" dirty="0" err="1" smtClean="0">
                <a:solidFill>
                  <a:schemeClr val="bg1"/>
                </a:solidFill>
              </a:rPr>
              <a:t>af</a:t>
            </a:r>
            <a:r>
              <a:rPr lang="en-US" altLang="da-DK" sz="2400" dirty="0" smtClean="0">
                <a:solidFill>
                  <a:schemeClr val="bg1"/>
                </a:solidFill>
              </a:rPr>
              <a:t> </a:t>
            </a:r>
            <a:r>
              <a:rPr lang="en-US" altLang="da-DK" sz="2400" dirty="0" err="1" smtClean="0">
                <a:solidFill>
                  <a:schemeClr val="bg1"/>
                </a:solidFill>
              </a:rPr>
              <a:t>intelligens</a:t>
            </a:r>
            <a:endParaRPr lang="en-US" altLang="da-DK" dirty="0">
              <a:solidFill>
                <a:schemeClr val="bg1"/>
              </a:solidFill>
            </a:endParaRPr>
          </a:p>
        </p:txBody>
      </p:sp>
      <p:pic>
        <p:nvPicPr>
          <p:cNvPr id="6" name="grafik2"/>
          <p:cNvPicPr/>
          <p:nvPr/>
        </p:nvPicPr>
        <p:blipFill>
          <a:blip r:embed="rId3">
            <a:lum/>
            <a:alphaModFix/>
          </a:blip>
          <a:srcRect/>
          <a:stretch>
            <a:fillRect/>
          </a:stretch>
        </p:blipFill>
        <p:spPr>
          <a:xfrm>
            <a:off x="2010954" y="1227909"/>
            <a:ext cx="8170091" cy="4728753"/>
          </a:xfrm>
          <a:prstGeom prst="rect">
            <a:avLst/>
          </a:prstGeom>
        </p:spPr>
      </p:pic>
    </p:spTree>
    <p:extLst>
      <p:ext uri="{BB962C8B-B14F-4D97-AF65-F5344CB8AC3E}">
        <p14:creationId xmlns:p14="http://schemas.microsoft.com/office/powerpoint/2010/main" val="33539015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10954" y="1021716"/>
            <a:ext cx="8170091" cy="4425496"/>
          </a:xfrm>
        </p:spPr>
        <p:txBody>
          <a:bodyPr>
            <a:normAutofit/>
          </a:bodyPr>
          <a:lstStyle/>
          <a:p>
            <a:pPr marL="0" indent="0">
              <a:buNone/>
            </a:pPr>
            <a:r>
              <a:rPr lang="da-DK" dirty="0" smtClean="0"/>
              <a:t> </a:t>
            </a:r>
            <a:r>
              <a:rPr lang="da-DK" dirty="0"/>
              <a:t> </a:t>
            </a:r>
          </a:p>
          <a:p>
            <a:pPr marL="0" indent="0">
              <a:buNone/>
            </a:pPr>
            <a:r>
              <a:rPr lang="da-DK" dirty="0"/>
              <a:t>D1: Idiotia (IQ 0-35)</a:t>
            </a:r>
          </a:p>
          <a:p>
            <a:pPr marL="0" indent="0">
              <a:buNone/>
            </a:pPr>
            <a:r>
              <a:rPr lang="en-US" dirty="0"/>
              <a:t>D2: </a:t>
            </a:r>
            <a:r>
              <a:rPr lang="en-US" dirty="0" err="1"/>
              <a:t>Imbecilitas</a:t>
            </a:r>
            <a:r>
              <a:rPr lang="en-US" dirty="0"/>
              <a:t> (IQ 35-55)</a:t>
            </a:r>
            <a:endParaRPr lang="da-DK" dirty="0"/>
          </a:p>
          <a:p>
            <a:pPr marL="0" indent="0">
              <a:buNone/>
            </a:pPr>
            <a:r>
              <a:rPr lang="en-US" dirty="0"/>
              <a:t>D3: </a:t>
            </a:r>
            <a:r>
              <a:rPr lang="en-US" dirty="0" err="1"/>
              <a:t>Debilitas</a:t>
            </a:r>
            <a:r>
              <a:rPr lang="en-US" dirty="0"/>
              <a:t> mentis (55-75)</a:t>
            </a:r>
            <a:endParaRPr lang="da-DK" dirty="0"/>
          </a:p>
          <a:p>
            <a:pPr marL="0" indent="0">
              <a:buNone/>
            </a:pPr>
            <a:r>
              <a:rPr lang="en-US" dirty="0"/>
              <a:t>D4: </a:t>
            </a:r>
            <a:r>
              <a:rPr lang="en-US" dirty="0" err="1"/>
              <a:t>Inferioritas</a:t>
            </a:r>
            <a:r>
              <a:rPr lang="en-US" dirty="0"/>
              <a:t> </a:t>
            </a:r>
            <a:r>
              <a:rPr lang="en-US" dirty="0" err="1"/>
              <a:t>intellectualis</a:t>
            </a:r>
            <a:r>
              <a:rPr lang="en-US" dirty="0"/>
              <a:t> (IQ 75-90)</a:t>
            </a:r>
            <a:endParaRPr lang="da-DK" dirty="0"/>
          </a:p>
          <a:p>
            <a:pPr marL="0" indent="0">
              <a:buNone/>
            </a:pPr>
            <a:r>
              <a:rPr lang="en-US" dirty="0"/>
              <a:t>D5: Obs. for </a:t>
            </a:r>
            <a:r>
              <a:rPr lang="en-US" dirty="0" err="1"/>
              <a:t>oligofreni</a:t>
            </a:r>
            <a:r>
              <a:rPr lang="en-US" dirty="0"/>
              <a:t> </a:t>
            </a:r>
            <a:r>
              <a:rPr lang="en-US" dirty="0" err="1"/>
              <a:t>samt</a:t>
            </a:r>
            <a:r>
              <a:rPr lang="en-US" dirty="0"/>
              <a:t> </a:t>
            </a:r>
            <a:r>
              <a:rPr lang="en-US" dirty="0" err="1"/>
              <a:t>uspecificeret</a:t>
            </a:r>
            <a:r>
              <a:rPr lang="en-US" dirty="0"/>
              <a:t> </a:t>
            </a:r>
            <a:r>
              <a:rPr lang="en-US" dirty="0" err="1"/>
              <a:t>oligofreni</a:t>
            </a:r>
            <a:endParaRPr lang="da-DK"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smtClean="0">
                <a:solidFill>
                  <a:schemeClr val="bg1"/>
                </a:solidFill>
              </a:rPr>
              <a:t>Dansk </a:t>
            </a:r>
            <a:r>
              <a:rPr lang="en-US" altLang="da-DK" sz="2400" dirty="0" err="1" smtClean="0">
                <a:solidFill>
                  <a:schemeClr val="bg1"/>
                </a:solidFill>
              </a:rPr>
              <a:t>Psykiatrisk</a:t>
            </a:r>
            <a:r>
              <a:rPr lang="en-US" altLang="da-DK" sz="2400" dirty="0" smtClean="0">
                <a:solidFill>
                  <a:schemeClr val="bg1"/>
                </a:solidFill>
              </a:rPr>
              <a:t> </a:t>
            </a:r>
            <a:r>
              <a:rPr lang="en-US" altLang="da-DK" sz="2400" dirty="0" err="1" smtClean="0">
                <a:solidFill>
                  <a:schemeClr val="bg1"/>
                </a:solidFill>
              </a:rPr>
              <a:t>Selskabs</a:t>
            </a:r>
            <a:r>
              <a:rPr lang="en-US" altLang="da-DK" sz="2400" dirty="0" smtClean="0">
                <a:solidFill>
                  <a:schemeClr val="bg1"/>
                </a:solidFill>
              </a:rPr>
              <a:t> </a:t>
            </a:r>
            <a:r>
              <a:rPr lang="en-US" altLang="da-DK" sz="2400" dirty="0" err="1" smtClean="0">
                <a:solidFill>
                  <a:schemeClr val="bg1"/>
                </a:solidFill>
              </a:rPr>
              <a:t>diagnoseliste</a:t>
            </a:r>
            <a:r>
              <a:rPr lang="en-US" altLang="da-DK" sz="2400" dirty="0" smtClean="0">
                <a:solidFill>
                  <a:schemeClr val="bg1"/>
                </a:solidFill>
              </a:rPr>
              <a:t> 1952</a:t>
            </a:r>
            <a:endParaRPr lang="en-US" altLang="da-DK" dirty="0">
              <a:solidFill>
                <a:schemeClr val="bg1"/>
              </a:solidFill>
            </a:endParaRPr>
          </a:p>
        </p:txBody>
      </p:sp>
    </p:spTree>
    <p:extLst>
      <p:ext uri="{BB962C8B-B14F-4D97-AF65-F5344CB8AC3E}">
        <p14:creationId xmlns:p14="http://schemas.microsoft.com/office/powerpoint/2010/main" val="11248965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10954" y="1021716"/>
            <a:ext cx="8170091" cy="4425496"/>
          </a:xfrm>
        </p:spPr>
        <p:txBody>
          <a:bodyPr>
            <a:normAutofit fontScale="92500" lnSpcReduction="10000"/>
          </a:bodyPr>
          <a:lstStyle/>
          <a:p>
            <a:pPr marL="0" indent="0">
              <a:buNone/>
            </a:pPr>
            <a:r>
              <a:rPr lang="da-DK" dirty="0" smtClean="0"/>
              <a:t> </a:t>
            </a:r>
            <a:r>
              <a:rPr lang="en-US" dirty="0"/>
              <a:t>IQ ca. </a:t>
            </a:r>
            <a:r>
              <a:rPr lang="en-US" b="1" dirty="0" smtClean="0"/>
              <a:t>68-85</a:t>
            </a:r>
            <a:r>
              <a:rPr lang="en-US" dirty="0" smtClean="0"/>
              <a:t>: </a:t>
            </a:r>
            <a:r>
              <a:rPr lang="da-DK" dirty="0" smtClean="0"/>
              <a:t>310</a:t>
            </a:r>
            <a:r>
              <a:rPr lang="da-DK" dirty="0"/>
              <a:t>. Sinkestadium og åndssvaghed i letteste grad</a:t>
            </a:r>
          </a:p>
          <a:p>
            <a:pPr marL="0" indent="0">
              <a:buNone/>
            </a:pPr>
            <a:r>
              <a:rPr lang="da-DK" dirty="0"/>
              <a:t> </a:t>
            </a:r>
            <a:r>
              <a:rPr lang="en-US" dirty="0" smtClean="0"/>
              <a:t>IQ </a:t>
            </a:r>
            <a:r>
              <a:rPr lang="en-US" dirty="0"/>
              <a:t>ca. </a:t>
            </a:r>
            <a:r>
              <a:rPr lang="en-US" b="1" dirty="0"/>
              <a:t>52-67</a:t>
            </a:r>
            <a:r>
              <a:rPr lang="en-US" dirty="0" smtClean="0"/>
              <a:t>: 311</a:t>
            </a:r>
            <a:r>
              <a:rPr lang="en-US" dirty="0"/>
              <a:t>. </a:t>
            </a:r>
            <a:r>
              <a:rPr lang="da-DK" dirty="0"/>
              <a:t>Åndssvaghed i let grad. Debilitet</a:t>
            </a:r>
          </a:p>
          <a:p>
            <a:pPr marL="0" indent="0">
              <a:buNone/>
            </a:pPr>
            <a:r>
              <a:rPr lang="da-DK" dirty="0"/>
              <a:t> </a:t>
            </a:r>
            <a:r>
              <a:rPr lang="da-DK" dirty="0" smtClean="0"/>
              <a:t>IQ </a:t>
            </a:r>
            <a:r>
              <a:rPr lang="da-DK" dirty="0"/>
              <a:t>ca. </a:t>
            </a:r>
            <a:r>
              <a:rPr lang="da-DK" b="1" dirty="0" smtClean="0"/>
              <a:t>36-51</a:t>
            </a:r>
            <a:r>
              <a:rPr lang="da-DK" dirty="0" smtClean="0"/>
              <a:t>: 312</a:t>
            </a:r>
            <a:r>
              <a:rPr lang="da-DK" dirty="0"/>
              <a:t>. Imbecilitet i lettere grad</a:t>
            </a:r>
          </a:p>
          <a:p>
            <a:pPr marL="0" indent="0">
              <a:buNone/>
            </a:pPr>
            <a:r>
              <a:rPr lang="da-DK" dirty="0"/>
              <a:t> </a:t>
            </a:r>
            <a:r>
              <a:rPr lang="da-DK" dirty="0" smtClean="0"/>
              <a:t>IQ </a:t>
            </a:r>
            <a:r>
              <a:rPr lang="da-DK" dirty="0"/>
              <a:t>ca. </a:t>
            </a:r>
            <a:r>
              <a:rPr lang="da-DK" b="1" dirty="0" smtClean="0"/>
              <a:t>20-35</a:t>
            </a:r>
            <a:r>
              <a:rPr lang="da-DK" dirty="0" smtClean="0"/>
              <a:t>: 313</a:t>
            </a:r>
            <a:r>
              <a:rPr lang="da-DK" dirty="0"/>
              <a:t>. Imbecilitet i sværere grad</a:t>
            </a:r>
          </a:p>
          <a:p>
            <a:pPr marL="0" indent="0">
              <a:buNone/>
            </a:pPr>
            <a:r>
              <a:rPr lang="da-DK" dirty="0"/>
              <a:t> </a:t>
            </a:r>
            <a:r>
              <a:rPr lang="en-US" dirty="0" smtClean="0"/>
              <a:t>IQ </a:t>
            </a:r>
            <a:r>
              <a:rPr lang="en-US" b="1" dirty="0"/>
              <a:t>under ca. </a:t>
            </a:r>
            <a:r>
              <a:rPr lang="en-US" b="1" dirty="0" smtClean="0"/>
              <a:t>20</a:t>
            </a:r>
            <a:r>
              <a:rPr lang="en-US" dirty="0" smtClean="0"/>
              <a:t>: 314</a:t>
            </a:r>
            <a:r>
              <a:rPr lang="en-US" dirty="0"/>
              <a:t>. </a:t>
            </a:r>
            <a:r>
              <a:rPr lang="da-DK" dirty="0"/>
              <a:t>Åndssvaghed i dyb grad. </a:t>
            </a:r>
            <a:r>
              <a:rPr lang="en-US" dirty="0" err="1"/>
              <a:t>Idioti</a:t>
            </a:r>
            <a:endParaRPr lang="da-DK" dirty="0"/>
          </a:p>
          <a:p>
            <a:pPr marL="0" indent="0">
              <a:buNone/>
            </a:pPr>
            <a:r>
              <a:rPr lang="en-US" dirty="0"/>
              <a:t> </a:t>
            </a:r>
            <a:endParaRPr lang="da-DK" dirty="0"/>
          </a:p>
          <a:p>
            <a:pPr marL="0" indent="0">
              <a:buNone/>
            </a:pPr>
            <a:r>
              <a:rPr lang="en-US" dirty="0"/>
              <a:t>315. </a:t>
            </a:r>
            <a:r>
              <a:rPr lang="da-DK" dirty="0"/>
              <a:t>Ikke nærmere specificeret åndssvaghed</a:t>
            </a:r>
          </a:p>
          <a:p>
            <a:pPr marL="0" indent="0">
              <a:buNone/>
            </a:pPr>
            <a:endParaRPr lang="da-DK" dirty="0" smtClean="0"/>
          </a:p>
          <a:p>
            <a:pPr marL="0" indent="0">
              <a:buNone/>
            </a:pPr>
            <a:r>
              <a:rPr lang="da-DK" dirty="0"/>
              <a:t> </a:t>
            </a:r>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smtClean="0">
                <a:solidFill>
                  <a:schemeClr val="bg1"/>
                </a:solidFill>
              </a:rPr>
              <a:t>ICD-8 (I </a:t>
            </a:r>
            <a:r>
              <a:rPr lang="en-US" altLang="da-DK" sz="2400" dirty="0" err="1" smtClean="0">
                <a:solidFill>
                  <a:schemeClr val="bg1"/>
                </a:solidFill>
              </a:rPr>
              <a:t>Danmark</a:t>
            </a:r>
            <a:r>
              <a:rPr lang="en-US" altLang="da-DK" sz="2400" dirty="0" smtClean="0">
                <a:solidFill>
                  <a:schemeClr val="bg1"/>
                </a:solidFill>
              </a:rPr>
              <a:t> </a:t>
            </a:r>
            <a:r>
              <a:rPr lang="en-US" altLang="da-DK" sz="2400" dirty="0" err="1" smtClean="0">
                <a:solidFill>
                  <a:schemeClr val="bg1"/>
                </a:solidFill>
              </a:rPr>
              <a:t>fra</a:t>
            </a:r>
            <a:r>
              <a:rPr lang="en-US" altLang="da-DK" sz="2400" dirty="0" smtClean="0">
                <a:solidFill>
                  <a:schemeClr val="bg1"/>
                </a:solidFill>
              </a:rPr>
              <a:t> 1975)</a:t>
            </a:r>
            <a:endParaRPr lang="en-US" altLang="da-DK" dirty="0">
              <a:solidFill>
                <a:schemeClr val="bg1"/>
              </a:solidFill>
            </a:endParaRPr>
          </a:p>
        </p:txBody>
      </p:sp>
    </p:spTree>
    <p:extLst>
      <p:ext uri="{BB962C8B-B14F-4D97-AF65-F5344CB8AC3E}">
        <p14:creationId xmlns:p14="http://schemas.microsoft.com/office/powerpoint/2010/main" val="2374281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10954" y="1021715"/>
            <a:ext cx="8170091" cy="4961073"/>
          </a:xfrm>
        </p:spPr>
        <p:txBody>
          <a:bodyPr>
            <a:normAutofit fontScale="85000" lnSpcReduction="20000"/>
          </a:bodyPr>
          <a:lstStyle/>
          <a:p>
            <a:pPr marL="0" indent="0">
              <a:buNone/>
            </a:pPr>
            <a:r>
              <a:rPr lang="da-DK" b="1" dirty="0" smtClean="0"/>
              <a:t> </a:t>
            </a:r>
            <a:r>
              <a:rPr lang="da-DK" b="1" dirty="0"/>
              <a:t>IQ ca. 50-69</a:t>
            </a:r>
            <a:r>
              <a:rPr lang="da-DK" dirty="0" smtClean="0"/>
              <a:t>:  F70 </a:t>
            </a:r>
            <a:r>
              <a:rPr lang="da-DK" dirty="0"/>
              <a:t>Mental retardering af lettere grad (debilitet, retardatio mentalis levis, debilitas mentis).</a:t>
            </a:r>
            <a:endParaRPr lang="da-DK" b="1" dirty="0"/>
          </a:p>
          <a:p>
            <a:pPr marL="0" indent="0">
              <a:buNone/>
            </a:pPr>
            <a:endParaRPr lang="da-DK" dirty="0"/>
          </a:p>
          <a:p>
            <a:pPr marL="0" indent="0">
              <a:buNone/>
            </a:pPr>
            <a:r>
              <a:rPr lang="da-DK" b="1" dirty="0"/>
              <a:t>IQ ca. 35-49</a:t>
            </a:r>
            <a:r>
              <a:rPr lang="da-DK" dirty="0" smtClean="0"/>
              <a:t>: F71 </a:t>
            </a:r>
            <a:r>
              <a:rPr lang="da-DK" dirty="0"/>
              <a:t>Mental retardering af middelsvær grad (imbecilitet i lettere grad, retardatio mentalis moderata, imbecilitas levis).</a:t>
            </a:r>
            <a:endParaRPr lang="da-DK" b="1" dirty="0"/>
          </a:p>
          <a:p>
            <a:pPr marL="0" indent="0">
              <a:buNone/>
            </a:pPr>
            <a:r>
              <a:rPr lang="da-DK" dirty="0"/>
              <a:t> </a:t>
            </a:r>
          </a:p>
          <a:p>
            <a:pPr marL="0" indent="0">
              <a:buNone/>
            </a:pPr>
            <a:r>
              <a:rPr lang="da-DK" b="1" dirty="0"/>
              <a:t>IQ ca. </a:t>
            </a:r>
            <a:r>
              <a:rPr lang="da-DK" b="1" dirty="0" smtClean="0"/>
              <a:t>20-34</a:t>
            </a:r>
            <a:r>
              <a:rPr lang="da-DK" dirty="0" smtClean="0"/>
              <a:t>: F72 </a:t>
            </a:r>
            <a:r>
              <a:rPr lang="da-DK" dirty="0"/>
              <a:t>Mental </a:t>
            </a:r>
            <a:r>
              <a:rPr lang="da-DK" dirty="0" smtClean="0"/>
              <a:t>retardering </a:t>
            </a:r>
            <a:r>
              <a:rPr lang="da-DK" dirty="0"/>
              <a:t>af sværere grad (imbecilitet i sværere grad, retardatio mentalis gravis, imbecilitas gravis).</a:t>
            </a:r>
            <a:endParaRPr lang="da-DK" b="1" dirty="0"/>
          </a:p>
          <a:p>
            <a:pPr marL="0" indent="0">
              <a:buNone/>
            </a:pPr>
            <a:r>
              <a:rPr lang="da-DK" dirty="0"/>
              <a:t> </a:t>
            </a:r>
          </a:p>
          <a:p>
            <a:pPr marL="0" indent="0">
              <a:buNone/>
            </a:pPr>
            <a:r>
              <a:rPr lang="da-DK" b="1" dirty="0"/>
              <a:t>IQ under </a:t>
            </a:r>
            <a:r>
              <a:rPr lang="da-DK" b="1" dirty="0" smtClean="0"/>
              <a:t>20</a:t>
            </a:r>
            <a:r>
              <a:rPr lang="da-DK" dirty="0" smtClean="0"/>
              <a:t>: F73 </a:t>
            </a:r>
            <a:r>
              <a:rPr lang="da-DK" dirty="0"/>
              <a:t>Mental retardering af sværeste grad </a:t>
            </a:r>
            <a:r>
              <a:rPr lang="da-DK" dirty="0" smtClean="0"/>
              <a:t/>
            </a:r>
            <a:br>
              <a:rPr lang="da-DK" dirty="0" smtClean="0"/>
            </a:br>
            <a:r>
              <a:rPr lang="da-DK" dirty="0" smtClean="0"/>
              <a:t>(retardatio </a:t>
            </a:r>
            <a:r>
              <a:rPr lang="da-DK" dirty="0"/>
              <a:t>mentalis profunda, idiotia).</a:t>
            </a:r>
            <a:endParaRPr lang="da-DK" b="1" dirty="0"/>
          </a:p>
          <a:p>
            <a:pPr marL="0" indent="0">
              <a:buNone/>
            </a:pPr>
            <a:endParaRPr lang="da-DK" dirty="0" smtClean="0"/>
          </a:p>
          <a:p>
            <a:pPr marL="0" indent="0">
              <a:buNone/>
            </a:pPr>
            <a:r>
              <a:rPr lang="da-DK" dirty="0"/>
              <a:t> </a:t>
            </a:r>
            <a:r>
              <a:rPr lang="da-DK" dirty="0" smtClean="0"/>
              <a:t>                    </a:t>
            </a:r>
            <a:endParaRPr lang="da-DK"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smtClean="0">
                <a:solidFill>
                  <a:schemeClr val="bg1"/>
                </a:solidFill>
              </a:rPr>
              <a:t>ICD-10 (I </a:t>
            </a:r>
            <a:r>
              <a:rPr lang="en-US" altLang="da-DK" sz="2400" dirty="0" err="1" smtClean="0">
                <a:solidFill>
                  <a:schemeClr val="bg1"/>
                </a:solidFill>
              </a:rPr>
              <a:t>Danmark</a:t>
            </a:r>
            <a:r>
              <a:rPr lang="en-US" altLang="da-DK" sz="2400" dirty="0" smtClean="0">
                <a:solidFill>
                  <a:schemeClr val="bg1"/>
                </a:solidFill>
              </a:rPr>
              <a:t> </a:t>
            </a:r>
            <a:r>
              <a:rPr lang="en-US" altLang="da-DK" sz="2400" dirty="0" err="1" smtClean="0">
                <a:solidFill>
                  <a:schemeClr val="bg1"/>
                </a:solidFill>
              </a:rPr>
              <a:t>fra</a:t>
            </a:r>
            <a:r>
              <a:rPr lang="en-US" altLang="da-DK" sz="2400" dirty="0" smtClean="0">
                <a:solidFill>
                  <a:schemeClr val="bg1"/>
                </a:solidFill>
              </a:rPr>
              <a:t> 1994)</a:t>
            </a:r>
            <a:endParaRPr lang="en-US" altLang="da-DK" dirty="0">
              <a:solidFill>
                <a:schemeClr val="bg1"/>
              </a:solidFill>
            </a:endParaRPr>
          </a:p>
        </p:txBody>
      </p:sp>
    </p:spTree>
    <p:extLst>
      <p:ext uri="{BB962C8B-B14F-4D97-AF65-F5344CB8AC3E}">
        <p14:creationId xmlns:p14="http://schemas.microsoft.com/office/powerpoint/2010/main" val="11522731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894114" y="1021715"/>
            <a:ext cx="8286931" cy="4961073"/>
          </a:xfrm>
        </p:spPr>
        <p:txBody>
          <a:bodyPr>
            <a:normAutofit fontScale="92500" lnSpcReduction="20000"/>
          </a:bodyPr>
          <a:lstStyle/>
          <a:p>
            <a:pPr marL="0" indent="0">
              <a:buNone/>
            </a:pPr>
            <a:r>
              <a:rPr lang="da-DK" b="1" dirty="0" smtClean="0"/>
              <a:t> </a:t>
            </a:r>
            <a:r>
              <a:rPr lang="da-DK" dirty="0"/>
              <a:t>"§ 16. Personer, der på gerningstiden var utilregnelige pågrund af sindssygdom" eller tilstande, der må ligestilles hermed, eller </a:t>
            </a:r>
            <a:r>
              <a:rPr lang="da-DK" i="1" dirty="0"/>
              <a:t>åndssvaghed i højere grad</a:t>
            </a:r>
            <a:r>
              <a:rPr lang="da-DK" dirty="0"/>
              <a:t>, straffes ikke. Befandt gerningsmanden sig som følge af indtagelse af alkohol eller andre rusmidler forbigående i en tilstand af sindssygdom eller i en tilstand, der må ligestilles hermed, kan straf dog pålægges, når særlige omstændigheder taler derfor.</a:t>
            </a:r>
          </a:p>
          <a:p>
            <a:pPr marL="0" indent="0">
              <a:buNone/>
            </a:pPr>
            <a:r>
              <a:rPr lang="da-DK" dirty="0"/>
              <a:t>Stk. 2. Personer, der befandt sig i en tilstand af </a:t>
            </a:r>
            <a:r>
              <a:rPr lang="da-DK" i="1" dirty="0"/>
              <a:t>åndssvaghed i lettere grad</a:t>
            </a:r>
            <a:r>
              <a:rPr lang="da-DK" dirty="0"/>
              <a:t> eller i en tilstand, som ganske må ligestilles med åndssvaghed, straffes ikke, </a:t>
            </a:r>
            <a:r>
              <a:rPr lang="da-DK" dirty="0" smtClean="0"/>
              <a:t>medmindre særlige </a:t>
            </a:r>
            <a:r>
              <a:rPr lang="da-DK" dirty="0"/>
              <a:t>omstændigheder taler for at pålægge straf".</a:t>
            </a:r>
          </a:p>
          <a:p>
            <a:pPr marL="0" indent="0">
              <a:buNone/>
            </a:pPr>
            <a:r>
              <a:rPr lang="da-DK" dirty="0"/>
              <a:t> </a:t>
            </a:r>
          </a:p>
          <a:p>
            <a:pPr marL="0" indent="0">
              <a:buNone/>
            </a:pPr>
            <a:r>
              <a:rPr lang="da-DK" dirty="0"/>
              <a:t>§ 17. Ophævet.</a:t>
            </a:r>
          </a:p>
          <a:p>
            <a:pPr marL="0" indent="0">
              <a:buNone/>
            </a:pPr>
            <a:r>
              <a:rPr lang="da-DK" dirty="0"/>
              <a:t> </a:t>
            </a:r>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Straffelovsændring</a:t>
            </a:r>
            <a:r>
              <a:rPr lang="en-US" altLang="da-DK" sz="2400" dirty="0" smtClean="0">
                <a:solidFill>
                  <a:schemeClr val="bg1"/>
                </a:solidFill>
              </a:rPr>
              <a:t> 1973</a:t>
            </a:r>
            <a:endParaRPr lang="en-US" altLang="da-DK" dirty="0">
              <a:solidFill>
                <a:schemeClr val="bg1"/>
              </a:solidFill>
            </a:endParaRPr>
          </a:p>
        </p:txBody>
      </p:sp>
    </p:spTree>
    <p:extLst>
      <p:ext uri="{BB962C8B-B14F-4D97-AF65-F5344CB8AC3E}">
        <p14:creationId xmlns:p14="http://schemas.microsoft.com/office/powerpoint/2010/main" val="537395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894114" y="1021715"/>
            <a:ext cx="8286931" cy="4961073"/>
          </a:xfrm>
        </p:spPr>
        <p:txBody>
          <a:bodyPr>
            <a:normAutofit fontScale="92500" lnSpcReduction="10000"/>
          </a:bodyPr>
          <a:lstStyle/>
          <a:p>
            <a:pPr marL="0" indent="0">
              <a:buNone/>
            </a:pPr>
            <a:r>
              <a:rPr lang="da-DK" b="1" dirty="0" smtClean="0"/>
              <a:t> </a:t>
            </a:r>
            <a:r>
              <a:rPr lang="da-DK" dirty="0"/>
              <a:t>§ 69. Befandt gerningsmanden sig ved den strafbare handlings foretagelse i en tilstand, der var betinget af mangelfuld udvikling, svækkelse eller forstyrrelse af de psykiske funktioner, og som ikke er af den i § 16 nævnte beskaffenhed, kan retten, såfremt det findes formålstjenligt, i stedet for at idømme straf træffe bestemmelse om foranstaltninger som nævnt i § 68, 2. pkt.</a:t>
            </a:r>
          </a:p>
          <a:p>
            <a:pPr marL="0" indent="0">
              <a:buNone/>
            </a:pPr>
            <a:r>
              <a:rPr lang="da-DK" dirty="0"/>
              <a:t/>
            </a:r>
            <a:br>
              <a:rPr lang="da-DK" dirty="0"/>
            </a:br>
            <a:r>
              <a:rPr lang="da-DK" dirty="0"/>
              <a:t> </a:t>
            </a:r>
          </a:p>
          <a:p>
            <a:pPr marL="0" indent="0">
              <a:buNone/>
            </a:pPr>
            <a:r>
              <a:rPr lang="da-DK" dirty="0"/>
              <a:t>Straffelovsrådet (og Retslægerådet): § 16, stk</a:t>
            </a:r>
            <a:r>
              <a:rPr lang="da-DK" dirty="0" smtClean="0"/>
              <a:t>. 2 </a:t>
            </a:r>
            <a:r>
              <a:rPr lang="da-DK" dirty="0"/>
              <a:t>er anvendelig for personer, hvis intelligenskvotient var mellem 55 og 75 (Betænkning 667, 1972)</a:t>
            </a:r>
          </a:p>
          <a:p>
            <a:pPr marL="0" indent="0">
              <a:buNone/>
            </a:pPr>
            <a:r>
              <a:rPr lang="da-DK" dirty="0"/>
              <a:t> </a:t>
            </a:r>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Straffelovsændring</a:t>
            </a:r>
            <a:r>
              <a:rPr lang="en-US" altLang="da-DK" sz="2400" dirty="0" smtClean="0">
                <a:solidFill>
                  <a:schemeClr val="bg1"/>
                </a:solidFill>
              </a:rPr>
              <a:t> 1973</a:t>
            </a:r>
            <a:endParaRPr lang="en-US" altLang="da-DK" dirty="0">
              <a:solidFill>
                <a:schemeClr val="bg1"/>
              </a:solidFill>
            </a:endParaRPr>
          </a:p>
        </p:txBody>
      </p:sp>
    </p:spTree>
    <p:extLst>
      <p:ext uri="{BB962C8B-B14F-4D97-AF65-F5344CB8AC3E}">
        <p14:creationId xmlns:p14="http://schemas.microsoft.com/office/powerpoint/2010/main" val="2356929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894114" y="1021715"/>
            <a:ext cx="8286931" cy="4961073"/>
          </a:xfrm>
        </p:spPr>
        <p:txBody>
          <a:bodyPr>
            <a:normAutofit/>
          </a:bodyPr>
          <a:lstStyle/>
          <a:p>
            <a:pPr marL="0" indent="0">
              <a:buNone/>
            </a:pPr>
            <a:r>
              <a:rPr lang="da-DK" b="1" dirty="0" smtClean="0"/>
              <a:t> </a:t>
            </a:r>
            <a:endParaRPr lang="da-DK" b="1" dirty="0" smtClean="0"/>
          </a:p>
          <a:p>
            <a:pPr marL="0" indent="0">
              <a:buNone/>
            </a:pPr>
            <a:endParaRPr lang="da-DK" b="1" dirty="0"/>
          </a:p>
          <a:p>
            <a:pPr marL="0" indent="0">
              <a:buNone/>
            </a:pPr>
            <a:r>
              <a:rPr lang="da-DK" b="1" dirty="0" smtClean="0"/>
              <a:t>Retslægerådet</a:t>
            </a:r>
            <a:r>
              <a:rPr lang="da-DK" dirty="0" smtClean="0"/>
              <a:t> (oprettet 1909) udtaler sig på begæring af offentlige myndigheder og enkeltpersoners retsforhold.</a:t>
            </a:r>
            <a:r>
              <a:rPr lang="da-DK" dirty="0"/>
              <a:t> </a:t>
            </a:r>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Retslægerådet</a:t>
            </a:r>
            <a:endParaRPr lang="en-US" altLang="da-DK" dirty="0">
              <a:solidFill>
                <a:schemeClr val="bg1"/>
              </a:solidFill>
            </a:endParaRPr>
          </a:p>
        </p:txBody>
      </p:sp>
    </p:spTree>
    <p:extLst>
      <p:ext uri="{BB962C8B-B14F-4D97-AF65-F5344CB8AC3E}">
        <p14:creationId xmlns:p14="http://schemas.microsoft.com/office/powerpoint/2010/main" val="25937832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894114" y="1021715"/>
            <a:ext cx="8286931" cy="4961073"/>
          </a:xfrm>
        </p:spPr>
        <p:txBody>
          <a:bodyPr>
            <a:normAutofit/>
          </a:bodyPr>
          <a:lstStyle/>
          <a:p>
            <a:pPr marL="0" indent="0">
              <a:buNone/>
            </a:pPr>
            <a:r>
              <a:rPr lang="da-DK" dirty="0" smtClean="0"/>
              <a:t>Tælling 15. januar 1973: </a:t>
            </a:r>
          </a:p>
          <a:p>
            <a:pPr marL="0" indent="0">
              <a:buNone/>
            </a:pPr>
            <a:r>
              <a:rPr lang="da-DK" dirty="0" smtClean="0"/>
              <a:t>290 personer med dom til inddragelse eller anbringelse under åndssvageforsorg. </a:t>
            </a:r>
          </a:p>
          <a:p>
            <a:pPr marL="0" indent="0">
              <a:buNone/>
            </a:pPr>
            <a:r>
              <a:rPr lang="da-DK" dirty="0" smtClean="0"/>
              <a:t>Borderline (IQ 85-68) 53%  (154 personer, heraf 67 med IQ over 75)</a:t>
            </a:r>
          </a:p>
          <a:p>
            <a:pPr marL="0" indent="0">
              <a:buNone/>
            </a:pPr>
            <a:r>
              <a:rPr lang="da-DK" dirty="0"/>
              <a:t> </a:t>
            </a:r>
          </a:p>
          <a:p>
            <a:pPr marL="0" indent="0">
              <a:buNone/>
            </a:pPr>
            <a:r>
              <a:rPr lang="da-DK" dirty="0"/>
              <a:t>(Betænkning om foranstaltninger over for åndssvage og andre svagt begavede lovovertrædere. </a:t>
            </a:r>
            <a:r>
              <a:rPr lang="da-DK" i="1" dirty="0"/>
              <a:t>Afgivet af det af justitsministeriet den 24. september 1970 nedsatte udvalg. Betænkning nr. 955. 1982)</a:t>
            </a:r>
            <a:endParaRPr lang="da-DK" dirty="0"/>
          </a:p>
          <a:p>
            <a:pPr marL="0" indent="0">
              <a:buNone/>
            </a:pPr>
            <a:endParaRPr lang="da-DK"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Retspraksis</a:t>
            </a:r>
            <a:r>
              <a:rPr lang="en-US" altLang="da-DK" sz="2400" dirty="0" smtClean="0">
                <a:solidFill>
                  <a:schemeClr val="bg1"/>
                </a:solidFill>
              </a:rPr>
              <a:t> </a:t>
            </a:r>
            <a:r>
              <a:rPr lang="en-US" altLang="da-DK" sz="2400" dirty="0" err="1" smtClean="0">
                <a:solidFill>
                  <a:schemeClr val="bg1"/>
                </a:solidFill>
              </a:rPr>
              <a:t>før</a:t>
            </a:r>
            <a:r>
              <a:rPr lang="en-US" altLang="da-DK" sz="2400" dirty="0" smtClean="0">
                <a:solidFill>
                  <a:schemeClr val="bg1"/>
                </a:solidFill>
              </a:rPr>
              <a:t> 1990’erne</a:t>
            </a:r>
            <a:endParaRPr lang="en-US" altLang="da-DK" dirty="0">
              <a:solidFill>
                <a:schemeClr val="bg1"/>
              </a:solidFill>
            </a:endParaRPr>
          </a:p>
        </p:txBody>
      </p:sp>
    </p:spTree>
    <p:extLst>
      <p:ext uri="{BB962C8B-B14F-4D97-AF65-F5344CB8AC3E}">
        <p14:creationId xmlns:p14="http://schemas.microsoft.com/office/powerpoint/2010/main" val="834097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32000" y="1165407"/>
            <a:ext cx="8170091" cy="4425496"/>
          </a:xfrm>
        </p:spPr>
        <p:txBody>
          <a:bodyPr>
            <a:normAutofit fontScale="85000" lnSpcReduction="20000"/>
          </a:bodyPr>
          <a:lstStyle/>
          <a:p>
            <a:pPr marL="0" indent="0">
              <a:buNone/>
            </a:pPr>
            <a:r>
              <a:rPr lang="da-DK" dirty="0" smtClean="0"/>
              <a:t>§ </a:t>
            </a:r>
            <a:r>
              <a:rPr lang="da-DK" dirty="0"/>
              <a:t>38, stk. 1: Straffrie ere Handlinger, som foretages af Personer, der ere afsindige, eller hvis Forstandsevner ere enten så mangelfuldt udviklede eller så svækkede og forstyrrede, at de ikke kunne antages at være sig Handlingens strafbarhed bevidst,eller som i Gjerningens Øjeblik manglede deres Bevidsthed</a:t>
            </a:r>
            <a:r>
              <a:rPr lang="da-DK" dirty="0" smtClean="0"/>
              <a:t>".</a:t>
            </a:r>
            <a:br>
              <a:rPr lang="da-DK" dirty="0" smtClean="0"/>
            </a:br>
            <a:endParaRPr lang="da-DK" dirty="0"/>
          </a:p>
          <a:p>
            <a:pPr marL="0" indent="0">
              <a:buNone/>
            </a:pPr>
            <a:r>
              <a:rPr lang="da-DK" dirty="0"/>
              <a:t>§ </a:t>
            </a:r>
            <a:r>
              <a:rPr lang="da-DK" b="1" dirty="0"/>
              <a:t>39</a:t>
            </a:r>
            <a:r>
              <a:rPr lang="da-DK" dirty="0"/>
              <a:t>*: En ringere Straf end den lovbestemte bliver at anvende paa Taaber eller andre Personer, der, om de end ikke mangle al Bevidsthed, dog paa Grund af særegneTilstande, som have Indflydelse paa Villiens Frihed, ikke kunne antages </a:t>
            </a:r>
            <a:r>
              <a:rPr lang="da-DK" dirty="0" smtClean="0"/>
              <a:t>i Gjerningens </a:t>
            </a:r>
            <a:r>
              <a:rPr lang="da-DK" dirty="0"/>
              <a:t>Øieblik at have været i Besiddelse af den Tilregnelighed, der findes hos voxne og sjælssunde Personer.</a:t>
            </a:r>
          </a:p>
          <a:p>
            <a:pPr marL="0" indent="0">
              <a:buNone/>
            </a:pPr>
            <a:r>
              <a:rPr lang="da-DK" dirty="0" smtClean="0"/>
              <a:t/>
            </a:r>
            <a:br>
              <a:rPr lang="da-DK" dirty="0" smtClean="0"/>
            </a:br>
            <a:r>
              <a:rPr lang="da-DK" dirty="0" smtClean="0"/>
              <a:t>*</a:t>
            </a:r>
            <a:r>
              <a:rPr lang="da-DK" dirty="0"/>
              <a:t>Tåbeparagraffen</a:t>
            </a:r>
          </a:p>
          <a:p>
            <a:endParaRPr lang="da-DK" altLang="da-DK" sz="2400"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Borgerlig</a:t>
            </a:r>
            <a:r>
              <a:rPr lang="en-US" altLang="da-DK" sz="2400" dirty="0" smtClean="0">
                <a:solidFill>
                  <a:schemeClr val="bg1"/>
                </a:solidFill>
              </a:rPr>
              <a:t> </a:t>
            </a:r>
            <a:r>
              <a:rPr lang="en-US" altLang="da-DK" sz="2400" dirty="0" err="1" smtClean="0">
                <a:solidFill>
                  <a:schemeClr val="bg1"/>
                </a:solidFill>
              </a:rPr>
              <a:t>straffelov</a:t>
            </a:r>
            <a:r>
              <a:rPr lang="en-US" altLang="da-DK" sz="2400" dirty="0" smtClean="0">
                <a:solidFill>
                  <a:schemeClr val="bg1"/>
                </a:solidFill>
              </a:rPr>
              <a:t> 1866</a:t>
            </a:r>
            <a:endParaRPr lang="en-US" altLang="da-DK" dirty="0">
              <a:solidFill>
                <a:schemeClr val="bg1"/>
              </a:solidFill>
            </a:endParaRPr>
          </a:p>
        </p:txBody>
      </p:sp>
    </p:spTree>
    <p:extLst>
      <p:ext uri="{BB962C8B-B14F-4D97-AF65-F5344CB8AC3E}">
        <p14:creationId xmlns:p14="http://schemas.microsoft.com/office/powerpoint/2010/main" val="39733533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894114" y="1021715"/>
            <a:ext cx="8286931" cy="4961073"/>
          </a:xfrm>
        </p:spPr>
        <p:txBody>
          <a:bodyPr>
            <a:normAutofit fontScale="92500"/>
          </a:bodyPr>
          <a:lstStyle/>
          <a:p>
            <a:pPr marL="0" indent="0">
              <a:buNone/>
            </a:pPr>
            <a:r>
              <a:rPr lang="da-DK" dirty="0"/>
              <a:t>§ 16. Personer, der på gerningstiden var utilregnelige på grund af sindssygdom eller tilstande, der må ligestilles hermed, straffes ikke. Tilsvarende gælder personer, der var mentalt retarderede i højere grad. Befandt gerningsmanden sig som følge af indtagelse af alkohol eller andre rusmidler forbigående i en tilstand af sindssygdom eller i en tilstand, der må ligestilles hermed, kan straf dog pålægges, når særlige omstændigheder taler derfor.</a:t>
            </a:r>
          </a:p>
          <a:p>
            <a:pPr marL="0" indent="0">
              <a:buNone/>
            </a:pPr>
            <a:r>
              <a:rPr lang="da-DK" dirty="0"/>
              <a:t>Stk. 2. Personer, der på gerningstiden var mentalt retarderede i lettere grad, straffes ikke, medmindre særlige omstændigheder taler for at pålægge straf. Tilsvarende gælder personer, der befandt sig i en tilstand, som ganske må ligestilles med mental retardering.</a:t>
            </a:r>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Ændring</a:t>
            </a:r>
            <a:r>
              <a:rPr lang="en-US" altLang="da-DK" sz="2400" dirty="0" smtClean="0">
                <a:solidFill>
                  <a:schemeClr val="bg1"/>
                </a:solidFill>
              </a:rPr>
              <a:t> </a:t>
            </a:r>
            <a:r>
              <a:rPr lang="en-US" altLang="da-DK" sz="2400" dirty="0" err="1" smtClean="0">
                <a:solidFill>
                  <a:schemeClr val="bg1"/>
                </a:solidFill>
              </a:rPr>
              <a:t>af</a:t>
            </a:r>
            <a:r>
              <a:rPr lang="en-US" altLang="da-DK" sz="2400" dirty="0" smtClean="0">
                <a:solidFill>
                  <a:schemeClr val="bg1"/>
                </a:solidFill>
              </a:rPr>
              <a:t> </a:t>
            </a:r>
            <a:r>
              <a:rPr lang="en-US" altLang="da-DK" sz="2400" dirty="0" err="1" smtClean="0">
                <a:solidFill>
                  <a:schemeClr val="bg1"/>
                </a:solidFill>
              </a:rPr>
              <a:t>straffeloven</a:t>
            </a:r>
            <a:r>
              <a:rPr lang="en-US" altLang="da-DK" sz="2400" dirty="0" smtClean="0">
                <a:solidFill>
                  <a:schemeClr val="bg1"/>
                </a:solidFill>
              </a:rPr>
              <a:t> §16 - 1996</a:t>
            </a:r>
            <a:endParaRPr lang="en-US" altLang="da-DK" dirty="0">
              <a:solidFill>
                <a:schemeClr val="bg1"/>
              </a:solidFill>
            </a:endParaRPr>
          </a:p>
        </p:txBody>
      </p:sp>
    </p:spTree>
    <p:extLst>
      <p:ext uri="{BB962C8B-B14F-4D97-AF65-F5344CB8AC3E}">
        <p14:creationId xmlns:p14="http://schemas.microsoft.com/office/powerpoint/2010/main" val="2904502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894114" y="1021715"/>
            <a:ext cx="8286931" cy="4961073"/>
          </a:xfrm>
        </p:spPr>
        <p:txBody>
          <a:bodyPr>
            <a:normAutofit fontScale="92500"/>
          </a:bodyPr>
          <a:lstStyle/>
          <a:p>
            <a:pPr marL="0" indent="0">
              <a:buNone/>
            </a:pPr>
            <a:endParaRPr lang="da-DK" dirty="0" smtClean="0"/>
          </a:p>
          <a:p>
            <a:pPr marL="0" indent="0">
              <a:buNone/>
            </a:pPr>
            <a:r>
              <a:rPr lang="da-DK" dirty="0" smtClean="0"/>
              <a:t>Der </a:t>
            </a:r>
            <a:r>
              <a:rPr lang="da-DK" dirty="0"/>
              <a:t>er alene er tale om en sproglig modernisering, og der tilsigtes ikke en ændring af de pågældende bestemmelsers hidtidige indhold og anvendelsesområde</a:t>
            </a:r>
            <a:r>
              <a:rPr lang="da-DK" dirty="0" smtClean="0"/>
              <a:t>.</a:t>
            </a:r>
          </a:p>
          <a:p>
            <a:pPr marL="0" indent="0">
              <a:buNone/>
            </a:pPr>
            <a:endParaRPr lang="da-DK" dirty="0" smtClean="0"/>
          </a:p>
          <a:p>
            <a:pPr marL="0" indent="0">
              <a:buNone/>
            </a:pPr>
            <a:r>
              <a:rPr lang="da-DK" dirty="0" smtClean="0"/>
              <a:t>Med henvisning til Retslægerådet oplyser JM, at sprogbrugen bringes i overensstemmelse med </a:t>
            </a:r>
            <a:r>
              <a:rPr lang="da-DK" dirty="0" smtClean="0"/>
              <a:t>ICD-10:</a:t>
            </a:r>
            <a:endParaRPr lang="da-DK" dirty="0"/>
          </a:p>
          <a:p>
            <a:pPr marL="0" indent="0">
              <a:buNone/>
            </a:pPr>
            <a:r>
              <a:rPr lang="da-DK" dirty="0"/>
              <a:t/>
            </a:r>
            <a:br>
              <a:rPr lang="da-DK" dirty="0"/>
            </a:br>
            <a:r>
              <a:rPr lang="da-DK" dirty="0" smtClean="0"/>
              <a:t>Tilstanden </a:t>
            </a:r>
            <a:r>
              <a:rPr lang="da-DK" dirty="0"/>
              <a:t>"mentalt retarderet i lettere grad" svarer til tilstanden "åndssvaghed i lettere grad" i straffelovens § 16, stk. 2, og til tilstanden "mental retardering i lettere grad" i WHO's klassifikationssystem</a:t>
            </a:r>
          </a:p>
          <a:p>
            <a:pPr marL="0" indent="0">
              <a:buNone/>
            </a:pPr>
            <a:endParaRPr lang="da-DK" dirty="0"/>
          </a:p>
          <a:p>
            <a:pPr marL="0" indent="0">
              <a:buNone/>
            </a:pPr>
            <a:endParaRPr lang="da-DK"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Justitsministeriets</a:t>
            </a:r>
            <a:r>
              <a:rPr lang="en-US" altLang="da-DK" sz="2400" dirty="0" smtClean="0">
                <a:solidFill>
                  <a:schemeClr val="bg1"/>
                </a:solidFill>
              </a:rPr>
              <a:t> </a:t>
            </a:r>
            <a:r>
              <a:rPr lang="en-US" altLang="da-DK" sz="2400" dirty="0" err="1" smtClean="0">
                <a:solidFill>
                  <a:schemeClr val="bg1"/>
                </a:solidFill>
              </a:rPr>
              <a:t>begrundelse</a:t>
            </a:r>
            <a:endParaRPr lang="en-US" altLang="da-DK" dirty="0">
              <a:solidFill>
                <a:schemeClr val="bg1"/>
              </a:solidFill>
            </a:endParaRPr>
          </a:p>
        </p:txBody>
      </p:sp>
    </p:spTree>
    <p:extLst>
      <p:ext uri="{BB962C8B-B14F-4D97-AF65-F5344CB8AC3E}">
        <p14:creationId xmlns:p14="http://schemas.microsoft.com/office/powerpoint/2010/main" val="1521266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894114" y="1021715"/>
            <a:ext cx="8286931" cy="4961073"/>
          </a:xfrm>
        </p:spPr>
        <p:txBody>
          <a:bodyPr>
            <a:normAutofit/>
          </a:bodyPr>
          <a:lstStyle/>
          <a:p>
            <a:pPr marL="0" indent="0">
              <a:buNone/>
            </a:pPr>
            <a:endParaRPr lang="da-DK" dirty="0" smtClean="0"/>
          </a:p>
          <a:p>
            <a:pPr marL="0" indent="0">
              <a:buNone/>
            </a:pPr>
            <a:r>
              <a:rPr lang="da-DK" i="1" dirty="0" smtClean="0"/>
              <a:t>”...Retslægerådet </a:t>
            </a:r>
            <a:r>
              <a:rPr lang="da-DK" i="1" dirty="0"/>
              <a:t>skal tilføje, at der ikke siden de ovennævnte udtalelser fra 1972 og 1982 er sket sådanne lægevidenskabelige ændringer i opfattelsen af sindssygdomme eller mental retardering, at der lægefagligt er grundlag for at foreslå en ændring af de nugældende regler</a:t>
            </a:r>
            <a:r>
              <a:rPr lang="da-DK" dirty="0" smtClean="0"/>
              <a:t>.”</a:t>
            </a:r>
            <a:r>
              <a:rPr lang="da-DK" dirty="0"/>
              <a:t> </a:t>
            </a:r>
          </a:p>
          <a:p>
            <a:pPr marL="0" indent="0">
              <a:buNone/>
            </a:pPr>
            <a:r>
              <a:rPr lang="da-DK" dirty="0"/>
              <a:t> </a:t>
            </a:r>
          </a:p>
          <a:p>
            <a:pPr marL="0" indent="0">
              <a:buNone/>
            </a:pPr>
            <a:r>
              <a:rPr lang="da-DK" dirty="0"/>
              <a:t>Retslægerådets udtalelse af 12. april 1999 til Straffelovsrådet.</a:t>
            </a:r>
          </a:p>
          <a:p>
            <a:pPr marL="0" indent="0">
              <a:buNone/>
            </a:pPr>
            <a:endParaRPr lang="da-DK" dirty="0"/>
          </a:p>
          <a:p>
            <a:pPr marL="0" indent="0">
              <a:buNone/>
            </a:pPr>
            <a:endParaRPr lang="da-DK"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Retslægerådet</a:t>
            </a:r>
            <a:r>
              <a:rPr lang="en-US" altLang="da-DK" sz="2400" dirty="0" smtClean="0">
                <a:solidFill>
                  <a:schemeClr val="bg1"/>
                </a:solidFill>
              </a:rPr>
              <a:t> </a:t>
            </a:r>
            <a:r>
              <a:rPr lang="en-US" altLang="da-DK" sz="2400" dirty="0" err="1" smtClean="0">
                <a:solidFill>
                  <a:schemeClr val="bg1"/>
                </a:solidFill>
              </a:rPr>
              <a:t>til</a:t>
            </a:r>
            <a:r>
              <a:rPr lang="en-US" altLang="da-DK" sz="2400" dirty="0" smtClean="0">
                <a:solidFill>
                  <a:schemeClr val="bg1"/>
                </a:solidFill>
              </a:rPr>
              <a:t> </a:t>
            </a:r>
            <a:r>
              <a:rPr lang="en-US" altLang="da-DK" sz="2400" dirty="0" err="1" smtClean="0">
                <a:solidFill>
                  <a:schemeClr val="bg1"/>
                </a:solidFill>
              </a:rPr>
              <a:t>Straffelovsrådet</a:t>
            </a:r>
            <a:r>
              <a:rPr lang="en-US" altLang="da-DK" sz="2400" dirty="0" smtClean="0">
                <a:solidFill>
                  <a:schemeClr val="bg1"/>
                </a:solidFill>
              </a:rPr>
              <a:t> - 1999</a:t>
            </a:r>
            <a:endParaRPr lang="en-US" altLang="da-DK" dirty="0">
              <a:solidFill>
                <a:schemeClr val="bg1"/>
              </a:solidFill>
            </a:endParaRPr>
          </a:p>
        </p:txBody>
      </p:sp>
    </p:spTree>
    <p:extLst>
      <p:ext uri="{BB962C8B-B14F-4D97-AF65-F5344CB8AC3E}">
        <p14:creationId xmlns:p14="http://schemas.microsoft.com/office/powerpoint/2010/main" val="36807643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894114" y="1021715"/>
            <a:ext cx="8286931" cy="4961073"/>
          </a:xfrm>
        </p:spPr>
        <p:txBody>
          <a:bodyPr>
            <a:normAutofit/>
          </a:bodyPr>
          <a:lstStyle/>
          <a:p>
            <a:pPr marL="0" indent="0">
              <a:buNone/>
            </a:pPr>
            <a:endParaRPr lang="da-DK" dirty="0" smtClean="0"/>
          </a:p>
          <a:p>
            <a:pPr marL="0" indent="0">
              <a:buNone/>
            </a:pPr>
            <a:endParaRPr lang="da-DK" dirty="0"/>
          </a:p>
          <a:p>
            <a:pPr marL="0" indent="0">
              <a:buNone/>
            </a:pPr>
            <a:endParaRPr lang="da-DK"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Før</a:t>
            </a:r>
            <a:r>
              <a:rPr lang="en-US" altLang="da-DK" sz="2400" dirty="0" smtClean="0">
                <a:solidFill>
                  <a:schemeClr val="bg1"/>
                </a:solidFill>
              </a:rPr>
              <a:t> </a:t>
            </a:r>
            <a:r>
              <a:rPr lang="en-US" altLang="da-DK" sz="2400" dirty="0" err="1" smtClean="0">
                <a:solidFill>
                  <a:schemeClr val="bg1"/>
                </a:solidFill>
              </a:rPr>
              <a:t>og</a:t>
            </a:r>
            <a:r>
              <a:rPr lang="en-US" altLang="da-DK" sz="2400" dirty="0" smtClean="0">
                <a:solidFill>
                  <a:schemeClr val="bg1"/>
                </a:solidFill>
              </a:rPr>
              <a:t> nu</a:t>
            </a:r>
            <a:endParaRPr lang="en-US" altLang="da-DK" dirty="0">
              <a:solidFill>
                <a:schemeClr val="bg1"/>
              </a:solidFill>
            </a:endParaRPr>
          </a:p>
        </p:txBody>
      </p:sp>
      <p:sp>
        <p:nvSpPr>
          <p:cNvPr id="2" name="Rectangle 1"/>
          <p:cNvSpPr/>
          <p:nvPr/>
        </p:nvSpPr>
        <p:spPr>
          <a:xfrm>
            <a:off x="2129246" y="1554480"/>
            <a:ext cx="7014754" cy="3570208"/>
          </a:xfrm>
          <a:prstGeom prst="rect">
            <a:avLst/>
          </a:prstGeom>
        </p:spPr>
        <p:txBody>
          <a:bodyPr wrap="square">
            <a:spAutoFit/>
          </a:bodyPr>
          <a:lstStyle/>
          <a:p>
            <a:pPr>
              <a:spcAft>
                <a:spcPts val="0"/>
              </a:spcAft>
            </a:pPr>
            <a:r>
              <a:rPr lang="da-DK" sz="2400" b="1" kern="150" dirty="0">
                <a:latin typeface="TimesNewRomanPSMT"/>
                <a:ea typeface="TimesNewRomanPSMT"/>
                <a:cs typeface="TimesNewRomanPSMT"/>
              </a:rPr>
              <a:t>Åndssvaghed/mental retardering før og nu</a:t>
            </a:r>
            <a:endParaRPr lang="da-DK" sz="2400" kern="150" dirty="0">
              <a:latin typeface="Times New Roman" panose="02020603050405020304" pitchFamily="18" charset="0"/>
              <a:ea typeface="SimSun" panose="02010600030101010101" pitchFamily="2" charset="-122"/>
              <a:cs typeface="Tahoma" panose="020B0604030504040204" pitchFamily="34" charset="0"/>
            </a:endParaRPr>
          </a:p>
          <a:p>
            <a:pPr>
              <a:spcAft>
                <a:spcPts val="0"/>
              </a:spcAft>
            </a:pPr>
            <a:r>
              <a:rPr lang="da-DK" sz="2400" b="1" kern="150" dirty="0">
                <a:latin typeface="TimesNewRomanPSMT"/>
                <a:ea typeface="TimesNewRomanPSMT"/>
                <a:cs typeface="TimesNewRomanPSMT"/>
              </a:rPr>
              <a:t> </a:t>
            </a:r>
            <a:endParaRPr lang="da-DK" sz="2400" kern="150" dirty="0">
              <a:latin typeface="Times New Roman" panose="02020603050405020304" pitchFamily="18" charset="0"/>
              <a:ea typeface="SimSun" panose="02010600030101010101" pitchFamily="2" charset="-122"/>
              <a:cs typeface="Tahoma" panose="020B0604030504040204" pitchFamily="34" charset="0"/>
            </a:endParaRPr>
          </a:p>
          <a:p>
            <a:pPr>
              <a:spcAft>
                <a:spcPts val="0"/>
              </a:spcAft>
            </a:pPr>
            <a:r>
              <a:rPr lang="da-DK" sz="2400" kern="150" dirty="0">
                <a:latin typeface="TimesNewRomanPSMT"/>
                <a:ea typeface="TimesNewRomanPSMT"/>
                <a:cs typeface="TimesNewRomanPSMT"/>
              </a:rPr>
              <a:t>1973 Åndsvaghed i lettere grad: IQ 75 og lavere</a:t>
            </a:r>
            <a:endParaRPr lang="da-DK" sz="2400" kern="150" dirty="0">
              <a:latin typeface="Times New Roman" panose="02020603050405020304" pitchFamily="18" charset="0"/>
              <a:ea typeface="SimSun" panose="02010600030101010101" pitchFamily="2" charset="-122"/>
              <a:cs typeface="Tahoma" panose="020B0604030504040204" pitchFamily="34" charset="0"/>
            </a:endParaRPr>
          </a:p>
          <a:p>
            <a:pPr>
              <a:spcAft>
                <a:spcPts val="0"/>
              </a:spcAft>
            </a:pPr>
            <a:r>
              <a:rPr lang="da-DK" sz="2400" kern="150" dirty="0">
                <a:latin typeface="TimesNewRomanPSMT"/>
                <a:ea typeface="TimesNewRomanPSMT"/>
                <a:cs typeface="TimesNewRomanPSMT"/>
              </a:rPr>
              <a:t> </a:t>
            </a:r>
            <a:endParaRPr lang="da-DK" sz="2400" kern="150" dirty="0">
              <a:latin typeface="Times New Roman" panose="02020603050405020304" pitchFamily="18" charset="0"/>
              <a:ea typeface="SimSun" panose="02010600030101010101" pitchFamily="2" charset="-122"/>
              <a:cs typeface="Tahoma" panose="020B0604030504040204" pitchFamily="34" charset="0"/>
            </a:endParaRPr>
          </a:p>
          <a:p>
            <a:pPr>
              <a:spcAft>
                <a:spcPts val="0"/>
              </a:spcAft>
            </a:pPr>
            <a:r>
              <a:rPr lang="da-DK" sz="2400" kern="150" dirty="0">
                <a:latin typeface="TimesNewRomanPSMT"/>
                <a:ea typeface="TimesNewRomanPSMT"/>
                <a:cs typeface="TimesNewRomanPSMT"/>
              </a:rPr>
              <a:t>1996: Mental retardering i lettere grad: IQ 69 og lavere</a:t>
            </a:r>
            <a:endParaRPr lang="da-DK" sz="2400" kern="150" dirty="0">
              <a:latin typeface="Times New Roman" panose="02020603050405020304" pitchFamily="18" charset="0"/>
              <a:ea typeface="SimSun" panose="02010600030101010101" pitchFamily="2" charset="-122"/>
              <a:cs typeface="Tahoma" panose="020B0604030504040204" pitchFamily="34" charset="0"/>
            </a:endParaRPr>
          </a:p>
          <a:p>
            <a:pPr>
              <a:spcAft>
                <a:spcPts val="0"/>
              </a:spcAft>
            </a:pPr>
            <a:r>
              <a:rPr lang="da-DK" sz="2400" kern="150" dirty="0">
                <a:latin typeface="TimesNewRomanPSMT"/>
                <a:ea typeface="TimesNewRomanPSMT"/>
                <a:cs typeface="TimesNewRomanPSMT"/>
              </a:rPr>
              <a:t> </a:t>
            </a:r>
            <a:endParaRPr lang="da-DK" sz="2400" kern="150" dirty="0">
              <a:latin typeface="Times New Roman" panose="02020603050405020304" pitchFamily="18" charset="0"/>
              <a:ea typeface="SimSun" panose="02010600030101010101" pitchFamily="2" charset="-122"/>
              <a:cs typeface="Tahoma" panose="020B0604030504040204" pitchFamily="34" charset="0"/>
            </a:endParaRPr>
          </a:p>
          <a:p>
            <a:pPr>
              <a:spcAft>
                <a:spcPts val="0"/>
              </a:spcAft>
            </a:pPr>
            <a:r>
              <a:rPr lang="da-DK" sz="2400" b="1" kern="150" dirty="0">
                <a:latin typeface="TimesNewRomanPSMT"/>
                <a:ea typeface="TimesNewRomanPSMT"/>
                <a:cs typeface="TimesNewRomanPSMT"/>
              </a:rPr>
              <a:t>Hvor blev sinken af?</a:t>
            </a:r>
            <a:endParaRPr lang="da-DK" sz="2400" kern="150" dirty="0">
              <a:latin typeface="Times New Roman" panose="02020603050405020304" pitchFamily="18" charset="0"/>
              <a:ea typeface="SimSun" panose="02010600030101010101" pitchFamily="2" charset="-122"/>
              <a:cs typeface="Tahoma" panose="020B0604030504040204" pitchFamily="34" charset="0"/>
            </a:endParaRPr>
          </a:p>
          <a:p>
            <a:pPr>
              <a:spcAft>
                <a:spcPts val="0"/>
              </a:spcAft>
            </a:pPr>
            <a:r>
              <a:rPr lang="da-DK" sz="1600" kern="150" dirty="0">
                <a:latin typeface="Verdana" panose="020B0604030504040204" pitchFamily="34" charset="0"/>
                <a:ea typeface="Times New Roman" panose="02020603050405020304" pitchFamily="18" charset="0"/>
                <a:cs typeface="Times New Roman" panose="02020603050405020304" pitchFamily="18" charset="0"/>
              </a:rPr>
              <a:t> </a:t>
            </a:r>
            <a:endParaRPr lang="da-DK" kern="150" dirty="0">
              <a:latin typeface="Times New Roman" panose="02020603050405020304" pitchFamily="18" charset="0"/>
              <a:ea typeface="SimSun" panose="02010600030101010101" pitchFamily="2" charset="-122"/>
              <a:cs typeface="Tahoma" panose="020B0604030504040204" pitchFamily="34" charset="0"/>
            </a:endParaRPr>
          </a:p>
          <a:p>
            <a:pPr>
              <a:spcAft>
                <a:spcPts val="0"/>
              </a:spcAft>
            </a:pPr>
            <a:r>
              <a:rPr lang="da-DK" i="1" kern="150" dirty="0">
                <a:latin typeface="TimesNewRomanPSMT"/>
                <a:ea typeface="Times New Roman" panose="02020603050405020304" pitchFamily="18" charset="0"/>
                <a:cs typeface="Times New Roman" panose="02020603050405020304" pitchFamily="18" charset="0"/>
              </a:rPr>
              <a:t> </a:t>
            </a:r>
            <a:endParaRPr lang="da-DK" kern="150" dirty="0">
              <a:latin typeface="Times New Roman" panose="02020603050405020304" pitchFamily="18" charset="0"/>
              <a:ea typeface="SimSun" panose="02010600030101010101" pitchFamily="2" charset="-122"/>
              <a:cs typeface="Tahoma" panose="020B0604030504040204" pitchFamily="34" charset="0"/>
            </a:endParaRPr>
          </a:p>
        </p:txBody>
      </p:sp>
    </p:spTree>
    <p:extLst>
      <p:ext uri="{BB962C8B-B14F-4D97-AF65-F5344CB8AC3E}">
        <p14:creationId xmlns:p14="http://schemas.microsoft.com/office/powerpoint/2010/main" val="9355987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32001" y="1021715"/>
            <a:ext cx="8149044" cy="4961073"/>
          </a:xfrm>
        </p:spPr>
        <p:txBody>
          <a:bodyPr>
            <a:normAutofit fontScale="62500" lnSpcReduction="20000"/>
          </a:bodyPr>
          <a:lstStyle/>
          <a:p>
            <a:pPr marL="0" indent="0">
              <a:buNone/>
            </a:pPr>
            <a:r>
              <a:rPr lang="da-DK" i="1" dirty="0">
                <a:hlinkClick r:id="rId2"/>
              </a:rPr>
              <a:t>w</a:t>
            </a:r>
            <a:r>
              <a:rPr lang="da-DK" i="1" dirty="0" smtClean="0">
                <a:hlinkClick r:id="rId2"/>
              </a:rPr>
              <a:t>ww.oligofreniklinikken.dk/straffelov.html</a:t>
            </a:r>
            <a:endParaRPr lang="da-DK" dirty="0"/>
          </a:p>
          <a:p>
            <a:pPr marL="0" indent="0">
              <a:buNone/>
            </a:pPr>
            <a:r>
              <a:rPr lang="da-DK" b="1" dirty="0" smtClean="0"/>
              <a:t/>
            </a:r>
            <a:br>
              <a:rPr lang="da-DK" b="1" dirty="0" smtClean="0"/>
            </a:br>
            <a:r>
              <a:rPr lang="da-DK" b="1" dirty="0" smtClean="0"/>
              <a:t/>
            </a:r>
            <a:br>
              <a:rPr lang="da-DK" b="1" dirty="0" smtClean="0"/>
            </a:br>
            <a:r>
              <a:rPr lang="da-DK" b="1" dirty="0" smtClean="0"/>
              <a:t>Retslægerådets </a:t>
            </a:r>
            <a:r>
              <a:rPr lang="da-DK" b="1" dirty="0"/>
              <a:t>årsberetning 2010</a:t>
            </a:r>
          </a:p>
          <a:p>
            <a:pPr marL="0" indent="0">
              <a:buNone/>
            </a:pPr>
            <a:r>
              <a:rPr lang="da-DK" dirty="0"/>
              <a:t>WAIS-III dårligt standardiseret. Vurderer IQ for </a:t>
            </a:r>
            <a:r>
              <a:rPr lang="da-DK" dirty="0" smtClean="0"/>
              <a:t>lavt.</a:t>
            </a:r>
            <a:br>
              <a:rPr lang="da-DK" dirty="0" smtClean="0"/>
            </a:br>
            <a:r>
              <a:rPr lang="da-DK" dirty="0" smtClean="0"/>
              <a:t>Hyppigt </a:t>
            </a:r>
            <a:r>
              <a:rPr lang="da-DK" dirty="0"/>
              <a:t>manglende dokumentation for tidlig opståen af intelligensdefekt</a:t>
            </a:r>
            <a:r>
              <a:rPr lang="da-DK" dirty="0" smtClean="0"/>
              <a:t>. </a:t>
            </a:r>
            <a:r>
              <a:rPr lang="da-DK" dirty="0" smtClean="0">
                <a:hlinkClick r:id="rId3"/>
              </a:rPr>
              <a:t>www.retslaegeraadet.dk/getfile.aspx?f=17546</a:t>
            </a:r>
            <a:endParaRPr lang="da-DK" dirty="0"/>
          </a:p>
          <a:p>
            <a:pPr marL="0" indent="0">
              <a:buNone/>
            </a:pPr>
            <a:r>
              <a:rPr lang="da-DK" b="1" dirty="0" smtClean="0"/>
              <a:t/>
            </a:r>
            <a:br>
              <a:rPr lang="da-DK" b="1" dirty="0" smtClean="0"/>
            </a:br>
            <a:r>
              <a:rPr lang="da-DK" b="1" dirty="0" smtClean="0"/>
              <a:t>Retslægerådets </a:t>
            </a:r>
            <a:r>
              <a:rPr lang="da-DK" b="1" dirty="0"/>
              <a:t>årsberetning 2014</a:t>
            </a:r>
          </a:p>
          <a:p>
            <a:pPr marL="0" indent="0">
              <a:buNone/>
            </a:pPr>
            <a:r>
              <a:rPr lang="da-DK" dirty="0"/>
              <a:t>IQ 73, svært personlighedsafvigende, tidligere under fundet mentalt retarderet. Nu ikke retarderet. Idømt </a:t>
            </a:r>
            <a:r>
              <a:rPr lang="da-DK" dirty="0" smtClean="0"/>
              <a:t>forvaring </a:t>
            </a:r>
            <a:r>
              <a:rPr lang="da-DK" dirty="0" smtClean="0">
                <a:hlinkClick r:id="rId4"/>
              </a:rPr>
              <a:t>www.retslaegeraadet.dk/getfile.aspx?f=56097</a:t>
            </a:r>
            <a:endParaRPr lang="da-DK" dirty="0"/>
          </a:p>
          <a:p>
            <a:pPr marL="0" indent="0">
              <a:buNone/>
            </a:pPr>
            <a:endParaRPr lang="da-DK" b="1" dirty="0" smtClean="0"/>
          </a:p>
          <a:p>
            <a:pPr marL="0" indent="0">
              <a:buNone/>
            </a:pPr>
            <a:r>
              <a:rPr lang="da-DK" b="1" dirty="0" smtClean="0"/>
              <a:t>Retslægerådets </a:t>
            </a:r>
            <a:r>
              <a:rPr lang="da-DK" b="1" dirty="0"/>
              <a:t>årsberetning 2015</a:t>
            </a:r>
          </a:p>
          <a:p>
            <a:pPr marL="0" indent="0">
              <a:buNone/>
            </a:pPr>
            <a:r>
              <a:rPr lang="da-DK" dirty="0" smtClean="0"/>
              <a:t>77 </a:t>
            </a:r>
            <a:r>
              <a:rPr lang="da-DK" dirty="0"/>
              <a:t>erklæringer konkluderede, at obs. var mentalt retarderet. Til mangelfulde erklæringer (35 %) indhentedes supplerende oplysninger, hvorefter RR vurderede, at 28 % ikke var retarderede.</a:t>
            </a:r>
          </a:p>
          <a:p>
            <a:pPr marL="0" indent="0">
              <a:buNone/>
            </a:pPr>
            <a:r>
              <a:rPr lang="da-DK" dirty="0"/>
              <a:t>RR ser under en fjerdedel af sager, der ender med </a:t>
            </a:r>
            <a:r>
              <a:rPr lang="da-DK" dirty="0" smtClean="0"/>
              <a:t>særforanstaltning. </a:t>
            </a:r>
            <a:r>
              <a:rPr lang="da-DK" dirty="0" smtClean="0">
                <a:hlinkClick r:id="rId5"/>
              </a:rPr>
              <a:t>www.retslaegeraadet.dk/getfile.aspx?f=60953</a:t>
            </a:r>
            <a:endParaRPr lang="da-DK" dirty="0"/>
          </a:p>
          <a:p>
            <a:pPr marL="0" indent="0">
              <a:buNone/>
            </a:pPr>
            <a:endParaRPr lang="da-DK" dirty="0" smtClean="0"/>
          </a:p>
          <a:p>
            <a:pPr marL="0" indent="0">
              <a:buNone/>
            </a:pPr>
            <a:endParaRPr lang="da-DK" dirty="0"/>
          </a:p>
        </p:txBody>
      </p:sp>
      <p:pic>
        <p:nvPicPr>
          <p:cNvPr id="15363" name="Picture 3" descr="logo.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Forslag</a:t>
            </a:r>
            <a:r>
              <a:rPr lang="en-US" altLang="da-DK" sz="2400" dirty="0" smtClean="0">
                <a:solidFill>
                  <a:schemeClr val="bg1"/>
                </a:solidFill>
              </a:rPr>
              <a:t> </a:t>
            </a:r>
            <a:r>
              <a:rPr lang="en-US" altLang="da-DK" sz="2400" dirty="0" err="1" smtClean="0">
                <a:solidFill>
                  <a:schemeClr val="bg1"/>
                </a:solidFill>
              </a:rPr>
              <a:t>til</a:t>
            </a:r>
            <a:r>
              <a:rPr lang="en-US" altLang="da-DK" sz="2400" dirty="0" smtClean="0">
                <a:solidFill>
                  <a:schemeClr val="bg1"/>
                </a:solidFill>
              </a:rPr>
              <a:t> </a:t>
            </a:r>
            <a:r>
              <a:rPr lang="en-US" altLang="da-DK" sz="2400" dirty="0" err="1" smtClean="0">
                <a:solidFill>
                  <a:schemeClr val="bg1"/>
                </a:solidFill>
              </a:rPr>
              <a:t>supplerende</a:t>
            </a:r>
            <a:r>
              <a:rPr lang="en-US" altLang="da-DK" sz="2400" dirty="0" smtClean="0">
                <a:solidFill>
                  <a:schemeClr val="bg1"/>
                </a:solidFill>
              </a:rPr>
              <a:t> </a:t>
            </a:r>
            <a:r>
              <a:rPr lang="en-US" altLang="da-DK" sz="2400" dirty="0" err="1" smtClean="0">
                <a:solidFill>
                  <a:schemeClr val="bg1"/>
                </a:solidFill>
              </a:rPr>
              <a:t>læsning</a:t>
            </a:r>
            <a:endParaRPr lang="en-US" altLang="da-DK" dirty="0">
              <a:solidFill>
                <a:schemeClr val="bg1"/>
              </a:solidFill>
            </a:endParaRPr>
          </a:p>
        </p:txBody>
      </p:sp>
    </p:spTree>
    <p:extLst>
      <p:ext uri="{BB962C8B-B14F-4D97-AF65-F5344CB8AC3E}">
        <p14:creationId xmlns:p14="http://schemas.microsoft.com/office/powerpoint/2010/main" val="4141294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32000" y="1165407"/>
            <a:ext cx="8170091" cy="4425496"/>
          </a:xfrm>
        </p:spPr>
        <p:txBody>
          <a:bodyPr>
            <a:normAutofit/>
          </a:bodyPr>
          <a:lstStyle/>
          <a:p>
            <a:pPr marL="0" indent="0">
              <a:buNone/>
            </a:pPr>
            <a:r>
              <a:rPr lang="da-DK" b="1" dirty="0"/>
              <a:t>1930</a:t>
            </a:r>
            <a:endParaRPr lang="da-DK" dirty="0"/>
          </a:p>
          <a:p>
            <a:pPr marL="0" indent="0">
              <a:buNone/>
            </a:pPr>
            <a:r>
              <a:rPr lang="da-DK" dirty="0"/>
              <a:t>Farvel til dødsstraf, tåbeparagraf mm</a:t>
            </a:r>
          </a:p>
          <a:p>
            <a:pPr marL="0" indent="0">
              <a:buNone/>
            </a:pPr>
            <a:r>
              <a:rPr lang="da-DK" dirty="0"/>
              <a:t>Goddag til individuelt tilpassede sanktioner:</a:t>
            </a:r>
          </a:p>
          <a:p>
            <a:pPr marL="0" indent="0">
              <a:buNone/>
            </a:pPr>
            <a:r>
              <a:rPr lang="da-DK" dirty="0"/>
              <a:t>Psykopatforvaring, arbejdshus, sikkerhedsforvaring, ungdomsfængsel, Statens Helbredelsesanstalt for Drankere, psykopatfængsel, alm. fængsel, hæfte, bøde</a:t>
            </a:r>
          </a:p>
          <a:p>
            <a:pPr marL="0" indent="0">
              <a:buNone/>
            </a:pPr>
            <a:r>
              <a:rPr lang="da-DK" dirty="0"/>
              <a:t>Foranstaltninger i forhold til sindssyge og åndssvage i højere grad</a:t>
            </a:r>
          </a:p>
          <a:p>
            <a:endParaRPr lang="da-DK" altLang="da-DK" sz="2400"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Borgerlig</a:t>
            </a:r>
            <a:r>
              <a:rPr lang="en-US" altLang="da-DK" sz="2400" dirty="0" smtClean="0">
                <a:solidFill>
                  <a:schemeClr val="bg1"/>
                </a:solidFill>
              </a:rPr>
              <a:t> </a:t>
            </a:r>
            <a:r>
              <a:rPr lang="en-US" altLang="da-DK" sz="2400" dirty="0" err="1" smtClean="0">
                <a:solidFill>
                  <a:schemeClr val="bg1"/>
                </a:solidFill>
              </a:rPr>
              <a:t>straffelov</a:t>
            </a:r>
            <a:r>
              <a:rPr lang="en-US" altLang="da-DK" sz="2400" dirty="0" smtClean="0">
                <a:solidFill>
                  <a:schemeClr val="bg1"/>
                </a:solidFill>
              </a:rPr>
              <a:t> 1930</a:t>
            </a:r>
            <a:endParaRPr lang="en-US" altLang="da-DK" dirty="0">
              <a:solidFill>
                <a:schemeClr val="bg1"/>
              </a:solidFill>
            </a:endParaRPr>
          </a:p>
        </p:txBody>
      </p:sp>
    </p:spTree>
    <p:extLst>
      <p:ext uri="{BB962C8B-B14F-4D97-AF65-F5344CB8AC3E}">
        <p14:creationId xmlns:p14="http://schemas.microsoft.com/office/powerpoint/2010/main" val="34396875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32000" y="1165407"/>
            <a:ext cx="8170091" cy="4425496"/>
          </a:xfrm>
        </p:spPr>
        <p:txBody>
          <a:bodyPr>
            <a:normAutofit/>
          </a:bodyPr>
          <a:lstStyle/>
          <a:p>
            <a:pPr marL="0" indent="0">
              <a:buNone/>
            </a:pPr>
            <a:endParaRPr lang="da-DK" dirty="0"/>
          </a:p>
          <a:p>
            <a:pPr marL="0" indent="0">
              <a:buNone/>
            </a:pPr>
            <a:r>
              <a:rPr lang="da-DK" dirty="0"/>
              <a:t> </a:t>
            </a:r>
          </a:p>
          <a:p>
            <a:pPr marL="0" indent="0">
              <a:buNone/>
            </a:pPr>
            <a:r>
              <a:rPr lang="da-DK" dirty="0"/>
              <a:t>§ 16: Straffri er handlinger foretaget af personer, der er utilregnelige på grund af sindssygdom eller tilstande, der må ligestilles dermed, eller </a:t>
            </a:r>
            <a:r>
              <a:rPr lang="da-DK" i="1" dirty="0"/>
              <a:t>åndssvaghed i højere grad.</a:t>
            </a:r>
          </a:p>
          <a:p>
            <a:pPr marL="0" indent="0">
              <a:buNone/>
            </a:pPr>
            <a:endParaRPr lang="da-DK" altLang="da-DK" sz="2400"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Borgerlig</a:t>
            </a:r>
            <a:r>
              <a:rPr lang="en-US" altLang="da-DK" sz="2400" dirty="0" smtClean="0">
                <a:solidFill>
                  <a:schemeClr val="bg1"/>
                </a:solidFill>
              </a:rPr>
              <a:t> </a:t>
            </a:r>
            <a:r>
              <a:rPr lang="en-US" altLang="da-DK" sz="2400" dirty="0" err="1" smtClean="0">
                <a:solidFill>
                  <a:schemeClr val="bg1"/>
                </a:solidFill>
              </a:rPr>
              <a:t>straffelov</a:t>
            </a:r>
            <a:r>
              <a:rPr lang="en-US" altLang="da-DK" sz="2400" dirty="0" smtClean="0">
                <a:solidFill>
                  <a:schemeClr val="bg1"/>
                </a:solidFill>
              </a:rPr>
              <a:t> 1933, §16</a:t>
            </a:r>
            <a:endParaRPr lang="en-US" altLang="da-DK" dirty="0">
              <a:solidFill>
                <a:schemeClr val="bg1"/>
              </a:solidFill>
            </a:endParaRPr>
          </a:p>
        </p:txBody>
      </p:sp>
    </p:spTree>
    <p:extLst>
      <p:ext uri="{BB962C8B-B14F-4D97-AF65-F5344CB8AC3E}">
        <p14:creationId xmlns:p14="http://schemas.microsoft.com/office/powerpoint/2010/main" val="23005412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1737360" y="1005840"/>
            <a:ext cx="8679816" cy="4911634"/>
          </a:xfrm>
        </p:spPr>
        <p:txBody>
          <a:bodyPr>
            <a:normAutofit fontScale="77500" lnSpcReduction="20000"/>
          </a:bodyPr>
          <a:lstStyle/>
          <a:p>
            <a:pPr marL="0" indent="0">
              <a:buNone/>
            </a:pPr>
            <a:endParaRPr lang="da-DK" dirty="0"/>
          </a:p>
          <a:p>
            <a:pPr marL="0" indent="0">
              <a:buNone/>
            </a:pPr>
            <a:r>
              <a:rPr lang="da-DK" dirty="0"/>
              <a:t> </a:t>
            </a:r>
          </a:p>
          <a:p>
            <a:pPr marL="0" indent="0">
              <a:buNone/>
            </a:pPr>
            <a:r>
              <a:rPr lang="da-DK" sz="2900" dirty="0"/>
              <a:t>§ 17: Befandt gerningsmanden sig ved den strafbare handlings foretagelse i en ved </a:t>
            </a:r>
            <a:r>
              <a:rPr lang="da-DK" sz="2900" i="1" dirty="0"/>
              <a:t>mangelfuld udvikling, svækkelse eller forstyrrelse af sjælsevnerne</a:t>
            </a:r>
            <a:r>
              <a:rPr lang="da-DK" sz="2900" dirty="0"/>
              <a:t>, herunder seksuel abnormitet, betinget varigere tilstand, der dog ikke er af den i § 16 angivne beskaffenhed, afgør retten efter indhentet lægeerklæring og samtlige iøvrigt foreliggende omstændigheder, om han kan anses for egnet til påvirkning gennem straf.</a:t>
            </a:r>
          </a:p>
          <a:p>
            <a:pPr marL="0" indent="0">
              <a:buNone/>
            </a:pPr>
            <a:r>
              <a:rPr lang="da-DK" sz="2900" dirty="0"/>
              <a:t> </a:t>
            </a:r>
          </a:p>
          <a:p>
            <a:pPr marL="0" indent="0">
              <a:buNone/>
            </a:pPr>
            <a:r>
              <a:rPr lang="da-DK" sz="2900" dirty="0"/>
              <a:t>§ 70: Stk. 1. Bliver en tiltalt frifundet for straf i henhold til § 16, eller findes straf i henhold til § 17 uanvendelig, men det af hensyn til retssikkerheden skønnes fornødent at der anvendes andre foranstaltninger  overfor ham, træffer retten bestemmelse herom. Kan sikkehed ikke ventes opnået ved mindre indgribende foranstaltninger...bliver den pågældende at anbringe i et sindssygehospital, en åndssvage- eller anden kur- eller plejeanstalt, en helbredelsesanstalt for drankere eller en særlig forvaringsanstalt...</a:t>
            </a:r>
          </a:p>
          <a:p>
            <a:pPr marL="0" indent="0">
              <a:buNone/>
            </a:pPr>
            <a:endParaRPr lang="da-DK" altLang="da-DK" sz="2900"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Borgerlig</a:t>
            </a:r>
            <a:r>
              <a:rPr lang="en-US" altLang="da-DK" sz="2400" dirty="0" smtClean="0">
                <a:solidFill>
                  <a:schemeClr val="bg1"/>
                </a:solidFill>
              </a:rPr>
              <a:t> </a:t>
            </a:r>
            <a:r>
              <a:rPr lang="en-US" altLang="da-DK" sz="2400" dirty="0" err="1" smtClean="0">
                <a:solidFill>
                  <a:schemeClr val="bg1"/>
                </a:solidFill>
              </a:rPr>
              <a:t>straffelov</a:t>
            </a:r>
            <a:r>
              <a:rPr lang="en-US" altLang="da-DK" sz="2400" dirty="0" smtClean="0">
                <a:solidFill>
                  <a:schemeClr val="bg1"/>
                </a:solidFill>
              </a:rPr>
              <a:t> 1933, §17 </a:t>
            </a:r>
            <a:r>
              <a:rPr lang="en-US" altLang="da-DK" sz="2400" dirty="0" err="1" smtClean="0">
                <a:solidFill>
                  <a:schemeClr val="bg1"/>
                </a:solidFill>
              </a:rPr>
              <a:t>og</a:t>
            </a:r>
            <a:r>
              <a:rPr lang="en-US" altLang="da-DK" sz="2400" dirty="0" smtClean="0">
                <a:solidFill>
                  <a:schemeClr val="bg1"/>
                </a:solidFill>
              </a:rPr>
              <a:t> 70</a:t>
            </a:r>
            <a:endParaRPr lang="en-US" altLang="da-DK" dirty="0">
              <a:solidFill>
                <a:schemeClr val="bg1"/>
              </a:solidFill>
            </a:endParaRPr>
          </a:p>
        </p:txBody>
      </p:sp>
    </p:spTree>
    <p:extLst>
      <p:ext uri="{BB962C8B-B14F-4D97-AF65-F5344CB8AC3E}">
        <p14:creationId xmlns:p14="http://schemas.microsoft.com/office/powerpoint/2010/main" val="628598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32000" y="1165407"/>
            <a:ext cx="8170091" cy="4425496"/>
          </a:xfrm>
        </p:spPr>
        <p:txBody>
          <a:bodyPr>
            <a:normAutofit fontScale="92500" lnSpcReduction="10000"/>
          </a:bodyPr>
          <a:lstStyle/>
          <a:p>
            <a:pPr marL="0" indent="0">
              <a:buNone/>
            </a:pPr>
            <a:r>
              <a:rPr lang="da-DK" dirty="0"/>
              <a:t> </a:t>
            </a:r>
          </a:p>
          <a:p>
            <a:pPr marL="0" indent="0">
              <a:buNone/>
            </a:pPr>
            <a:r>
              <a:rPr lang="da-DK" b="1" dirty="0"/>
              <a:t>1936:</a:t>
            </a:r>
            <a:endParaRPr lang="da-DK" dirty="0"/>
          </a:p>
          <a:p>
            <a:pPr marL="0" indent="0">
              <a:buNone/>
            </a:pPr>
            <a:r>
              <a:rPr lang="da-DK" dirty="0"/>
              <a:t>Åndssvaghed er ”</a:t>
            </a:r>
            <a:r>
              <a:rPr lang="da-DK" i="1" dirty="0"/>
              <a:t>en medfødt (nedarvet) eller i tidligste Aar erhvervet sjælelig Defekttilstand, som i første Række </a:t>
            </a:r>
            <a:r>
              <a:rPr lang="da-DK" i="1" dirty="0" smtClean="0"/>
              <a:t>rammer Forstandslivet</a:t>
            </a:r>
            <a:r>
              <a:rPr lang="da-DK" i="1" dirty="0"/>
              <a:t>, men som dog alleroftest ledsages af mere eller mindre udtalte Forstyrrelser på Følelses- og Handlings-Driftslivets Omraade. Forstandsmanglerne er imidlertid det mest bestemmende – klinisk, diagnostisk, praktisk-pædagogisk og socialt – i modsætning til Forholdet ved Psykopatierne.”</a:t>
            </a:r>
            <a:endParaRPr lang="da-DK" dirty="0"/>
          </a:p>
          <a:p>
            <a:pPr marL="0" indent="0">
              <a:buNone/>
            </a:pPr>
            <a:r>
              <a:rPr lang="da-DK" dirty="0"/>
              <a:t>(August Wimmer: Speciel klinisk Psykiatri for Studerende og Læger, Kbh. 1936)</a:t>
            </a:r>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Hvad</a:t>
            </a:r>
            <a:r>
              <a:rPr lang="en-US" altLang="da-DK" sz="2400" dirty="0" smtClean="0">
                <a:solidFill>
                  <a:schemeClr val="bg1"/>
                </a:solidFill>
              </a:rPr>
              <a:t> </a:t>
            </a:r>
            <a:r>
              <a:rPr lang="en-US" altLang="da-DK" sz="2400" dirty="0" err="1" smtClean="0">
                <a:solidFill>
                  <a:schemeClr val="bg1"/>
                </a:solidFill>
              </a:rPr>
              <a:t>er</a:t>
            </a:r>
            <a:r>
              <a:rPr lang="en-US" altLang="da-DK" sz="2400" dirty="0" smtClean="0">
                <a:solidFill>
                  <a:schemeClr val="bg1"/>
                </a:solidFill>
              </a:rPr>
              <a:t> </a:t>
            </a:r>
            <a:r>
              <a:rPr lang="en-US" altLang="da-DK" sz="2400" dirty="0" err="1" smtClean="0">
                <a:solidFill>
                  <a:schemeClr val="bg1"/>
                </a:solidFill>
              </a:rPr>
              <a:t>åndssvaghed</a:t>
            </a:r>
            <a:r>
              <a:rPr lang="en-US" altLang="da-DK" sz="2400" dirty="0" smtClean="0">
                <a:solidFill>
                  <a:schemeClr val="bg1"/>
                </a:solidFill>
              </a:rPr>
              <a:t>?</a:t>
            </a:r>
            <a:endParaRPr lang="en-US" altLang="da-DK" dirty="0">
              <a:solidFill>
                <a:schemeClr val="bg1"/>
              </a:solidFill>
            </a:endParaRPr>
          </a:p>
        </p:txBody>
      </p:sp>
    </p:spTree>
    <p:extLst>
      <p:ext uri="{BB962C8B-B14F-4D97-AF65-F5344CB8AC3E}">
        <p14:creationId xmlns:p14="http://schemas.microsoft.com/office/powerpoint/2010/main" val="270274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32000" y="1165407"/>
            <a:ext cx="8170091" cy="4425496"/>
          </a:xfrm>
        </p:spPr>
        <p:txBody>
          <a:bodyPr>
            <a:normAutofit/>
          </a:bodyPr>
          <a:lstStyle/>
          <a:p>
            <a:pPr marL="0" indent="0">
              <a:buNone/>
            </a:pPr>
            <a:r>
              <a:rPr lang="da-DK" dirty="0" smtClean="0"/>
              <a:t> </a:t>
            </a:r>
          </a:p>
          <a:p>
            <a:pPr marL="0" indent="0">
              <a:buNone/>
            </a:pPr>
            <a:r>
              <a:rPr lang="da-DK" b="1" dirty="0" smtClean="0"/>
              <a:t>1965:</a:t>
            </a:r>
            <a:endParaRPr lang="da-DK" dirty="0"/>
          </a:p>
          <a:p>
            <a:pPr marL="0" indent="0">
              <a:buNone/>
            </a:pPr>
            <a:r>
              <a:rPr lang="da-DK" dirty="0"/>
              <a:t>Mental retardering er </a:t>
            </a:r>
            <a:r>
              <a:rPr lang="da-DK" i="1" dirty="0"/>
              <a:t>”en tilstand med bremset eller ufuldstændig udvikling af forstanden specielt karakteriseret ved nedsat intelligens af en sådan natur eller grad, at der er behov for lægelig behandling, anden speciel service eller træning”</a:t>
            </a:r>
            <a:r>
              <a:rPr lang="da-DK" dirty="0"/>
              <a:t>.</a:t>
            </a:r>
          </a:p>
          <a:p>
            <a:pPr marL="0" indent="0">
              <a:buNone/>
            </a:pPr>
            <a:r>
              <a:rPr lang="en-US" dirty="0"/>
              <a:t>(International Classification of Diseases, </a:t>
            </a:r>
            <a:r>
              <a:rPr lang="en-US" dirty="0" smtClean="0"/>
              <a:t>ICD-8)</a:t>
            </a:r>
            <a:endParaRPr lang="da-DK"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Hvad</a:t>
            </a:r>
            <a:r>
              <a:rPr lang="en-US" altLang="da-DK" sz="2400" dirty="0" smtClean="0">
                <a:solidFill>
                  <a:schemeClr val="bg1"/>
                </a:solidFill>
              </a:rPr>
              <a:t> </a:t>
            </a:r>
            <a:r>
              <a:rPr lang="en-US" altLang="da-DK" sz="2400" dirty="0" err="1" smtClean="0">
                <a:solidFill>
                  <a:schemeClr val="bg1"/>
                </a:solidFill>
              </a:rPr>
              <a:t>er</a:t>
            </a:r>
            <a:r>
              <a:rPr lang="en-US" altLang="da-DK" sz="2400" dirty="0" smtClean="0">
                <a:solidFill>
                  <a:schemeClr val="bg1"/>
                </a:solidFill>
              </a:rPr>
              <a:t> </a:t>
            </a:r>
            <a:r>
              <a:rPr lang="en-US" altLang="da-DK" sz="2400" dirty="0" err="1" smtClean="0">
                <a:solidFill>
                  <a:schemeClr val="bg1"/>
                </a:solidFill>
              </a:rPr>
              <a:t>åndssvaghed</a:t>
            </a:r>
            <a:r>
              <a:rPr lang="en-US" altLang="da-DK" sz="2400" dirty="0" smtClean="0">
                <a:solidFill>
                  <a:schemeClr val="bg1"/>
                </a:solidFill>
              </a:rPr>
              <a:t>?</a:t>
            </a:r>
            <a:endParaRPr lang="en-US" altLang="da-DK" dirty="0">
              <a:solidFill>
                <a:schemeClr val="bg1"/>
              </a:solidFill>
            </a:endParaRPr>
          </a:p>
        </p:txBody>
      </p:sp>
    </p:spTree>
    <p:extLst>
      <p:ext uri="{BB962C8B-B14F-4D97-AF65-F5344CB8AC3E}">
        <p14:creationId xmlns:p14="http://schemas.microsoft.com/office/powerpoint/2010/main" val="4083168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32000" y="1165407"/>
            <a:ext cx="8170091" cy="4425496"/>
          </a:xfrm>
        </p:spPr>
        <p:txBody>
          <a:bodyPr>
            <a:normAutofit fontScale="70000" lnSpcReduction="20000"/>
          </a:bodyPr>
          <a:lstStyle/>
          <a:p>
            <a:pPr marL="0" indent="0">
              <a:buNone/>
            </a:pPr>
            <a:r>
              <a:rPr lang="da-DK" dirty="0" smtClean="0"/>
              <a:t> </a:t>
            </a:r>
          </a:p>
          <a:p>
            <a:pPr marL="0" indent="0">
              <a:buNone/>
            </a:pPr>
            <a:r>
              <a:rPr lang="da-DK" sz="3300" b="1" dirty="0" smtClean="0"/>
              <a:t>1976:</a:t>
            </a:r>
            <a:endParaRPr lang="da-DK" sz="3300" dirty="0"/>
          </a:p>
          <a:p>
            <a:pPr marL="0" indent="0">
              <a:buNone/>
            </a:pPr>
            <a:r>
              <a:rPr lang="da-DK" sz="3300" b="1" dirty="0"/>
              <a:t> </a:t>
            </a:r>
            <a:endParaRPr lang="da-DK" sz="3300" dirty="0"/>
          </a:p>
          <a:p>
            <a:pPr marL="0" indent="0">
              <a:buNone/>
            </a:pPr>
            <a:r>
              <a:rPr lang="da-DK" sz="3300" dirty="0"/>
              <a:t>Mental retardering er en tilstand præget </a:t>
            </a:r>
            <a:r>
              <a:rPr lang="da-DK" sz="3300" dirty="0" smtClean="0"/>
              <a:t>af</a:t>
            </a:r>
          </a:p>
          <a:p>
            <a:pPr marL="0" indent="0">
              <a:buNone/>
            </a:pPr>
            <a:endParaRPr lang="da-DK" sz="3300" dirty="0"/>
          </a:p>
          <a:p>
            <a:pPr marL="514350" lvl="0" indent="-514350">
              <a:buFont typeface="+mj-lt"/>
              <a:buAutoNum type="arabicPeriod"/>
            </a:pPr>
            <a:r>
              <a:rPr lang="da-DK" sz="3300" dirty="0" smtClean="0"/>
              <a:t>intellektuel </a:t>
            </a:r>
            <a:r>
              <a:rPr lang="da-DK" sz="3300" dirty="0"/>
              <a:t>funktionsevne klart under gennemsnittet </a:t>
            </a:r>
            <a:r>
              <a:rPr lang="da-DK" sz="3300" b="1" i="1" dirty="0"/>
              <a:t>og</a:t>
            </a:r>
            <a:endParaRPr lang="da-DK" sz="3300" dirty="0"/>
          </a:p>
          <a:p>
            <a:pPr marL="514350" lvl="0" indent="-514350">
              <a:buFont typeface="+mj-lt"/>
              <a:buAutoNum type="arabicPeriod"/>
            </a:pPr>
            <a:r>
              <a:rPr lang="da-DK" sz="3300" dirty="0" smtClean="0"/>
              <a:t>manglende </a:t>
            </a:r>
            <a:r>
              <a:rPr lang="da-DK" sz="3300" dirty="0"/>
              <a:t>evne til at leve op til det omliggende </a:t>
            </a:r>
            <a:r>
              <a:rPr lang="da-DK" sz="3300" dirty="0" smtClean="0"/>
              <a:t> samfunds </a:t>
            </a:r>
            <a:r>
              <a:rPr lang="da-DK" sz="3300" dirty="0"/>
              <a:t>krav til socialt funktionsniveau </a:t>
            </a:r>
            <a:r>
              <a:rPr lang="da-DK" sz="3300" b="1" i="1" dirty="0"/>
              <a:t>og</a:t>
            </a:r>
            <a:endParaRPr lang="da-DK" sz="3300" dirty="0"/>
          </a:p>
          <a:p>
            <a:pPr marL="514350" lvl="0" indent="-514350">
              <a:buFont typeface="+mj-lt"/>
              <a:buAutoNum type="arabicPeriod"/>
            </a:pPr>
            <a:r>
              <a:rPr lang="da-DK" sz="3300" dirty="0" smtClean="0"/>
              <a:t>Opstået </a:t>
            </a:r>
            <a:r>
              <a:rPr lang="da-DK" sz="3300" dirty="0"/>
              <a:t>før 18-årsalderen.</a:t>
            </a:r>
          </a:p>
          <a:p>
            <a:pPr marL="0" indent="0">
              <a:buNone/>
            </a:pPr>
            <a:r>
              <a:rPr lang="da-DK" sz="3300" dirty="0"/>
              <a:t> </a:t>
            </a:r>
          </a:p>
          <a:p>
            <a:pPr marL="0" indent="0">
              <a:buNone/>
            </a:pPr>
            <a:r>
              <a:rPr lang="en-US" sz="3300" dirty="0"/>
              <a:t>(International Classification of Diseases, </a:t>
            </a:r>
            <a:r>
              <a:rPr lang="en-US" sz="3300" dirty="0" smtClean="0"/>
              <a:t>ICD-8, </a:t>
            </a:r>
            <a:r>
              <a:rPr lang="en-US" sz="3300" dirty="0" err="1" smtClean="0"/>
              <a:t>Revideret</a:t>
            </a:r>
            <a:r>
              <a:rPr lang="en-US" sz="3300" dirty="0" smtClean="0"/>
              <a:t>)</a:t>
            </a:r>
            <a:endParaRPr lang="da-DK" sz="3300"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Hvad</a:t>
            </a:r>
            <a:r>
              <a:rPr lang="en-US" altLang="da-DK" sz="2400" dirty="0" smtClean="0">
                <a:solidFill>
                  <a:schemeClr val="bg1"/>
                </a:solidFill>
              </a:rPr>
              <a:t> </a:t>
            </a:r>
            <a:r>
              <a:rPr lang="en-US" altLang="da-DK" sz="2400" dirty="0" err="1" smtClean="0">
                <a:solidFill>
                  <a:schemeClr val="bg1"/>
                </a:solidFill>
              </a:rPr>
              <a:t>er</a:t>
            </a:r>
            <a:r>
              <a:rPr lang="en-US" altLang="da-DK" sz="2400" dirty="0" smtClean="0">
                <a:solidFill>
                  <a:schemeClr val="bg1"/>
                </a:solidFill>
              </a:rPr>
              <a:t> </a:t>
            </a:r>
            <a:r>
              <a:rPr lang="en-US" altLang="da-DK" sz="2400" dirty="0" err="1" smtClean="0">
                <a:solidFill>
                  <a:schemeClr val="bg1"/>
                </a:solidFill>
              </a:rPr>
              <a:t>åndssvaghed</a:t>
            </a:r>
            <a:r>
              <a:rPr lang="en-US" altLang="da-DK" sz="2400" dirty="0" smtClean="0">
                <a:solidFill>
                  <a:schemeClr val="bg1"/>
                </a:solidFill>
              </a:rPr>
              <a:t>?</a:t>
            </a:r>
            <a:endParaRPr lang="en-US" altLang="da-DK" dirty="0">
              <a:solidFill>
                <a:schemeClr val="bg1"/>
              </a:solidFill>
            </a:endParaRPr>
          </a:p>
        </p:txBody>
      </p:sp>
    </p:spTree>
    <p:extLst>
      <p:ext uri="{BB962C8B-B14F-4D97-AF65-F5344CB8AC3E}">
        <p14:creationId xmlns:p14="http://schemas.microsoft.com/office/powerpoint/2010/main" val="4270079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032000" y="1165407"/>
            <a:ext cx="8170091" cy="4425496"/>
          </a:xfrm>
        </p:spPr>
        <p:txBody>
          <a:bodyPr>
            <a:normAutofit lnSpcReduction="10000"/>
          </a:bodyPr>
          <a:lstStyle/>
          <a:p>
            <a:pPr marL="0" indent="0">
              <a:buNone/>
            </a:pPr>
            <a:r>
              <a:rPr lang="da-DK" dirty="0" smtClean="0"/>
              <a:t> </a:t>
            </a:r>
          </a:p>
          <a:p>
            <a:pPr marL="0" indent="0">
              <a:buNone/>
            </a:pPr>
            <a:r>
              <a:rPr lang="da-DK" b="1" dirty="0"/>
              <a:t>1994:</a:t>
            </a:r>
            <a:endParaRPr lang="da-DK" dirty="0"/>
          </a:p>
          <a:p>
            <a:pPr marL="0" indent="0">
              <a:buNone/>
            </a:pPr>
            <a:r>
              <a:rPr lang="da-DK" dirty="0"/>
              <a:t/>
            </a:r>
            <a:br>
              <a:rPr lang="da-DK" dirty="0"/>
            </a:br>
            <a:r>
              <a:rPr lang="da-DK" dirty="0"/>
              <a:t>Mental retardering er en tilstand af forsinket eller mangelfuld udvikling af evner og funktionsniveau, som normalt viser sig i løbet af barndommen, og som bidrager til det samlede intelligensniveau, dvs de kognitive, sproglige, motoriske og sociale evner og færdigheder. Mental retardering kan ses sammen med andre fysiske eller psykiske tilstande.</a:t>
            </a:r>
          </a:p>
          <a:p>
            <a:pPr marL="0" indent="0">
              <a:buNone/>
            </a:pPr>
            <a:r>
              <a:rPr lang="en-US" i="1" dirty="0"/>
              <a:t>(International Classification of Diseases, ICD-10)</a:t>
            </a:r>
            <a:endParaRPr lang="da-DK" i="1" dirty="0"/>
          </a:p>
        </p:txBody>
      </p:sp>
      <p:pic>
        <p:nvPicPr>
          <p:cNvPr id="15363" name="Picture 3" descr="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3831" y="6195877"/>
            <a:ext cx="2700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524000" y="-1"/>
            <a:ext cx="9144000" cy="648281"/>
          </a:xfrm>
          <a:prstGeom prst="rect">
            <a:avLst/>
          </a:prstGeom>
          <a:solidFill>
            <a:srgbClr val="6FAC1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5365" name="TextBox 5"/>
          <p:cNvSpPr txBox="1">
            <a:spLocks noChangeArrowheads="1"/>
          </p:cNvSpPr>
          <p:nvPr/>
        </p:nvSpPr>
        <p:spPr bwMode="auto">
          <a:xfrm>
            <a:off x="2032001" y="190501"/>
            <a:ext cx="83851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da-DK" sz="2400" dirty="0" err="1" smtClean="0">
                <a:solidFill>
                  <a:schemeClr val="bg1"/>
                </a:solidFill>
              </a:rPr>
              <a:t>Hvad</a:t>
            </a:r>
            <a:r>
              <a:rPr lang="en-US" altLang="da-DK" sz="2400" dirty="0" smtClean="0">
                <a:solidFill>
                  <a:schemeClr val="bg1"/>
                </a:solidFill>
              </a:rPr>
              <a:t> </a:t>
            </a:r>
            <a:r>
              <a:rPr lang="en-US" altLang="da-DK" sz="2400" dirty="0" err="1" smtClean="0">
                <a:solidFill>
                  <a:schemeClr val="bg1"/>
                </a:solidFill>
              </a:rPr>
              <a:t>er</a:t>
            </a:r>
            <a:r>
              <a:rPr lang="en-US" altLang="da-DK" sz="2400" dirty="0" smtClean="0">
                <a:solidFill>
                  <a:schemeClr val="bg1"/>
                </a:solidFill>
              </a:rPr>
              <a:t> </a:t>
            </a:r>
            <a:r>
              <a:rPr lang="en-US" altLang="da-DK" sz="2400" dirty="0" err="1" smtClean="0">
                <a:solidFill>
                  <a:schemeClr val="bg1"/>
                </a:solidFill>
              </a:rPr>
              <a:t>åndssvaghed</a:t>
            </a:r>
            <a:r>
              <a:rPr lang="en-US" altLang="da-DK" sz="2400" dirty="0" smtClean="0">
                <a:solidFill>
                  <a:schemeClr val="bg1"/>
                </a:solidFill>
              </a:rPr>
              <a:t>?</a:t>
            </a:r>
            <a:endParaRPr lang="en-US" altLang="da-DK" dirty="0">
              <a:solidFill>
                <a:schemeClr val="bg1"/>
              </a:solidFill>
            </a:endParaRPr>
          </a:p>
        </p:txBody>
      </p:sp>
    </p:spTree>
    <p:extLst>
      <p:ext uri="{BB962C8B-B14F-4D97-AF65-F5344CB8AC3E}">
        <p14:creationId xmlns:p14="http://schemas.microsoft.com/office/powerpoint/2010/main" val="2853857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471</Words>
  <Application>Microsoft Office PowerPoint</Application>
  <PresentationFormat>Widescreen</PresentationFormat>
  <Paragraphs>152</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SimSun</vt:lpstr>
      <vt:lpstr>Arial</vt:lpstr>
      <vt:lpstr>Calibri</vt:lpstr>
      <vt:lpstr>Calibri Light</vt:lpstr>
      <vt:lpstr>Tahoma</vt:lpstr>
      <vt:lpstr>Times New Roman</vt:lpstr>
      <vt:lpstr>TimesNewRomanPSMT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TEMAOS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 Larsen</dc:creator>
  <cp:lastModifiedBy>Per Larsen</cp:lastModifiedBy>
  <cp:revision>20</cp:revision>
  <dcterms:created xsi:type="dcterms:W3CDTF">2017-08-24T10:23:58Z</dcterms:created>
  <dcterms:modified xsi:type="dcterms:W3CDTF">2017-08-28T12:26:03Z</dcterms:modified>
</cp:coreProperties>
</file>