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82" r:id="rId4"/>
    <p:sldId id="257" r:id="rId5"/>
    <p:sldId id="275" r:id="rId6"/>
    <p:sldId id="277" r:id="rId7"/>
    <p:sldId id="278" r:id="rId8"/>
    <p:sldId id="279" r:id="rId9"/>
    <p:sldId id="285" r:id="rId10"/>
    <p:sldId id="280" r:id="rId11"/>
    <p:sldId id="281" r:id="rId12"/>
    <p:sldId id="276" r:id="rId13"/>
    <p:sldId id="259" r:id="rId14"/>
    <p:sldId id="283" r:id="rId15"/>
    <p:sldId id="284" r:id="rId16"/>
    <p:sldId id="260" r:id="rId17"/>
    <p:sldId id="267" r:id="rId18"/>
    <p:sldId id="263" r:id="rId19"/>
    <p:sldId id="270" r:id="rId20"/>
    <p:sldId id="261" r:id="rId21"/>
    <p:sldId id="262" r:id="rId22"/>
    <p:sldId id="264" r:id="rId23"/>
    <p:sldId id="266" r:id="rId24"/>
    <p:sldId id="265" r:id="rId25"/>
    <p:sldId id="268" r:id="rId26"/>
    <p:sldId id="269" r:id="rId27"/>
    <p:sldId id="271" r:id="rId28"/>
    <p:sldId id="272" r:id="rId29"/>
    <p:sldId id="273" r:id="rId30"/>
    <p:sldId id="286" r:id="rId31"/>
    <p:sldId id="2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5"/>
    <p:restoredTop sz="94595"/>
  </p:normalViewPr>
  <p:slideViewPr>
    <p:cSldViewPr>
      <p:cViewPr varScale="1">
        <p:scale>
          <a:sx n="72" d="100"/>
          <a:sy n="72" d="100"/>
        </p:scale>
        <p:origin x="192" y="7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stolavbrukere.stolav.helsemn.no\home$\TorVei\Dokumenter\Prosjekt%20TotalKAOS\Kartlegginger%20stats\puncheskjema_kartlegginger.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stolavbrukere.stolav.helsemn.no\home$\TorVei\Dokumenter\Prosjekt%20TotalKAOS\Kartlegginger%20stats\puncheskjema_kartlegginger.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stolavbrukere.stolav.helsemn.no\home$\TorVei\Dokumenter\Prosjekt%20TotalKAOS\Kartlegginger%20stats\puncheskjema_kartlegging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en-US" sz="1200" b="0" dirty="0" err="1"/>
              <a:t>Juni</a:t>
            </a:r>
            <a:r>
              <a:rPr lang="en-US" sz="1200" b="0" baseline="0" dirty="0"/>
              <a:t> 2014 </a:t>
            </a:r>
            <a:endParaRPr lang="en-US" sz="1200" b="0" dirty="0"/>
          </a:p>
        </c:rich>
      </c:tx>
      <c:layout/>
      <c:overlay val="0"/>
    </c:title>
    <c:autoTitleDeleted val="0"/>
    <c:plotArea>
      <c:layout>
        <c:manualLayout>
          <c:layoutTarget val="inner"/>
          <c:xMode val="edge"/>
          <c:yMode val="edge"/>
          <c:x val="0.031409781137308"/>
          <c:y val="0.0817146077214444"/>
          <c:w val="0.954212286882537"/>
          <c:h val="0.817330307089074"/>
        </c:manualLayout>
      </c:layout>
      <c:lineChart>
        <c:grouping val="standard"/>
        <c:varyColors val="0"/>
        <c:ser>
          <c:idx val="1"/>
          <c:order val="0"/>
          <c:tx>
            <c:strRef>
              <c:f>'Halden 06-2014'!$AF$26</c:f>
              <c:strCache>
                <c:ptCount val="1"/>
                <c:pt idx="0">
                  <c:v>Gj.snitt</c:v>
                </c:pt>
              </c:strCache>
            </c:strRef>
          </c:tx>
          <c:cat>
            <c:strRef>
              <c:f>'Halden 06-2014'!$AE$27:$AE$32</c:f>
              <c:strCache>
                <c:ptCount val="6"/>
                <c:pt idx="0">
                  <c:v>Dialog</c:v>
                </c:pt>
                <c:pt idx="1">
                  <c:v>Sakskonflikt</c:v>
                </c:pt>
                <c:pt idx="2">
                  <c:v>Relasjonskonflikt</c:v>
                </c:pt>
                <c:pt idx="3">
                  <c:v>Effektivitet</c:v>
                </c:pt>
                <c:pt idx="4">
                  <c:v>Jobbilhørighet</c:v>
                </c:pt>
                <c:pt idx="5">
                  <c:v>Jobbtilfredshet</c:v>
                </c:pt>
              </c:strCache>
            </c:strRef>
          </c:cat>
          <c:val>
            <c:numRef>
              <c:f>'Halden 06-2014'!$AF$27:$AF$32</c:f>
              <c:numCache>
                <c:formatCode>General</c:formatCode>
                <c:ptCount val="6"/>
                <c:pt idx="0">
                  <c:v>3.34</c:v>
                </c:pt>
                <c:pt idx="1">
                  <c:v>5.58</c:v>
                </c:pt>
                <c:pt idx="2">
                  <c:v>5.689999999999999</c:v>
                </c:pt>
                <c:pt idx="3">
                  <c:v>2.96</c:v>
                </c:pt>
                <c:pt idx="4">
                  <c:v>3.82</c:v>
                </c:pt>
                <c:pt idx="5">
                  <c:v>3.44</c:v>
                </c:pt>
              </c:numCache>
            </c:numRef>
          </c:val>
          <c:smooth val="0"/>
          <c:extLst xmlns:c16r2="http://schemas.microsoft.com/office/drawing/2015/06/chart">
            <c:ext xmlns:c16="http://schemas.microsoft.com/office/drawing/2014/chart" uri="{C3380CC4-5D6E-409C-BE32-E72D297353CC}">
              <c16:uniqueId val="{00000000-9EEA-4EC1-B5EC-A7319194E2DB}"/>
            </c:ext>
          </c:extLst>
        </c:ser>
        <c:dLbls>
          <c:showLegendKey val="0"/>
          <c:showVal val="0"/>
          <c:showCatName val="0"/>
          <c:showSerName val="0"/>
          <c:showPercent val="0"/>
          <c:showBubbleSize val="0"/>
        </c:dLbls>
        <c:marker val="1"/>
        <c:smooth val="0"/>
        <c:axId val="-1827199744"/>
        <c:axId val="-1893916656"/>
      </c:lineChart>
      <c:catAx>
        <c:axId val="-1827199744"/>
        <c:scaling>
          <c:orientation val="minMax"/>
        </c:scaling>
        <c:delete val="0"/>
        <c:axPos val="b"/>
        <c:numFmt formatCode="General" sourceLinked="1"/>
        <c:majorTickMark val="out"/>
        <c:minorTickMark val="none"/>
        <c:tickLblPos val="nextTo"/>
        <c:crossAx val="-1893916656"/>
        <c:crosses val="autoZero"/>
        <c:auto val="1"/>
        <c:lblAlgn val="ctr"/>
        <c:lblOffset val="100"/>
        <c:noMultiLvlLbl val="0"/>
      </c:catAx>
      <c:valAx>
        <c:axId val="-1893916656"/>
        <c:scaling>
          <c:orientation val="minMax"/>
          <c:max val="7.0"/>
          <c:min val="1.0"/>
        </c:scaling>
        <c:delete val="0"/>
        <c:axPos val="l"/>
        <c:majorGridlines/>
        <c:numFmt formatCode="General" sourceLinked="1"/>
        <c:majorTickMark val="out"/>
        <c:minorTickMark val="none"/>
        <c:tickLblPos val="nextTo"/>
        <c:crossAx val="-182719974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en-US" sz="1200" b="0" dirty="0" smtClean="0"/>
              <a:t>Mai </a:t>
            </a:r>
            <a:r>
              <a:rPr lang="en-US" sz="1200" b="0" dirty="0"/>
              <a:t>2015</a:t>
            </a:r>
          </a:p>
        </c:rich>
      </c:tx>
      <c:layout/>
      <c:overlay val="0"/>
    </c:title>
    <c:autoTitleDeleted val="0"/>
    <c:plotArea>
      <c:layout/>
      <c:lineChart>
        <c:grouping val="standard"/>
        <c:varyColors val="0"/>
        <c:ser>
          <c:idx val="0"/>
          <c:order val="0"/>
          <c:tx>
            <c:strRef>
              <c:f>'Halden II 05-2015'!$AH$38</c:f>
              <c:strCache>
                <c:ptCount val="1"/>
                <c:pt idx="0">
                  <c:v>Gj.snitt</c:v>
                </c:pt>
              </c:strCache>
            </c:strRef>
          </c:tx>
          <c:spPr>
            <a:ln>
              <a:solidFill>
                <a:schemeClr val="tx1"/>
              </a:solidFill>
            </a:ln>
          </c:spPr>
          <c:marker>
            <c:spPr>
              <a:ln>
                <a:solidFill>
                  <a:schemeClr val="tx1"/>
                </a:solidFill>
              </a:ln>
            </c:spPr>
          </c:marker>
          <c:cat>
            <c:strRef>
              <c:f>'Halden II 05-2015'!$AG$40:$AG$45</c:f>
              <c:strCache>
                <c:ptCount val="6"/>
                <c:pt idx="0">
                  <c:v>Dialog</c:v>
                </c:pt>
                <c:pt idx="1">
                  <c:v>Sakskonflikt</c:v>
                </c:pt>
                <c:pt idx="2">
                  <c:v>Relasjonskonflikt</c:v>
                </c:pt>
                <c:pt idx="3">
                  <c:v>Effektivitet</c:v>
                </c:pt>
                <c:pt idx="4">
                  <c:v>Jobbtilhørighet</c:v>
                </c:pt>
                <c:pt idx="5">
                  <c:v>Jobbtilfredshet</c:v>
                </c:pt>
              </c:strCache>
            </c:strRef>
          </c:cat>
          <c:val>
            <c:numRef>
              <c:f>'Halden II 05-2015'!$AI$40:$AI$45</c:f>
              <c:numCache>
                <c:formatCode>General</c:formatCode>
                <c:ptCount val="6"/>
                <c:pt idx="0">
                  <c:v>4.5</c:v>
                </c:pt>
                <c:pt idx="1">
                  <c:v>4.4</c:v>
                </c:pt>
                <c:pt idx="2">
                  <c:v>3.0</c:v>
                </c:pt>
                <c:pt idx="3">
                  <c:v>3.9</c:v>
                </c:pt>
                <c:pt idx="4">
                  <c:v>5.2</c:v>
                </c:pt>
                <c:pt idx="5">
                  <c:v>4.6</c:v>
                </c:pt>
              </c:numCache>
            </c:numRef>
          </c:val>
          <c:smooth val="0"/>
          <c:extLst xmlns:c16r2="http://schemas.microsoft.com/office/drawing/2015/06/chart">
            <c:ext xmlns:c16="http://schemas.microsoft.com/office/drawing/2014/chart" uri="{C3380CC4-5D6E-409C-BE32-E72D297353CC}">
              <c16:uniqueId val="{00000000-771E-4F83-8E8E-71D265E3EAFC}"/>
            </c:ext>
          </c:extLst>
        </c:ser>
        <c:dLbls>
          <c:showLegendKey val="0"/>
          <c:showVal val="0"/>
          <c:showCatName val="0"/>
          <c:showSerName val="0"/>
          <c:showPercent val="0"/>
          <c:showBubbleSize val="0"/>
        </c:dLbls>
        <c:marker val="1"/>
        <c:smooth val="0"/>
        <c:axId val="-1867944544"/>
        <c:axId val="-1868320128"/>
      </c:lineChart>
      <c:catAx>
        <c:axId val="-1867944544"/>
        <c:scaling>
          <c:orientation val="minMax"/>
        </c:scaling>
        <c:delete val="0"/>
        <c:axPos val="b"/>
        <c:numFmt formatCode="General" sourceLinked="1"/>
        <c:majorTickMark val="out"/>
        <c:minorTickMark val="none"/>
        <c:tickLblPos val="nextTo"/>
        <c:crossAx val="-1868320128"/>
        <c:crosses val="autoZero"/>
        <c:auto val="1"/>
        <c:lblAlgn val="ctr"/>
        <c:lblOffset val="100"/>
        <c:noMultiLvlLbl val="0"/>
      </c:catAx>
      <c:valAx>
        <c:axId val="-1868320128"/>
        <c:scaling>
          <c:orientation val="minMax"/>
          <c:max val="7.0"/>
          <c:min val="1.0"/>
        </c:scaling>
        <c:delete val="0"/>
        <c:axPos val="l"/>
        <c:majorGridlines/>
        <c:numFmt formatCode="General" sourceLinked="1"/>
        <c:majorTickMark val="out"/>
        <c:minorTickMark val="none"/>
        <c:tickLblPos val="nextTo"/>
        <c:crossAx val="-186794454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en-US" sz="1200" b="0" dirty="0" err="1">
                <a:solidFill>
                  <a:schemeClr val="accent2"/>
                </a:solidFill>
              </a:rPr>
              <a:t>Juni</a:t>
            </a:r>
            <a:r>
              <a:rPr lang="en-US" sz="1200" b="0" baseline="0" dirty="0">
                <a:solidFill>
                  <a:schemeClr val="accent2"/>
                </a:solidFill>
              </a:rPr>
              <a:t> 2014 </a:t>
            </a:r>
            <a:r>
              <a:rPr lang="en-US" sz="1200" b="0" baseline="0" dirty="0"/>
              <a:t>vs </a:t>
            </a:r>
            <a:r>
              <a:rPr lang="en-US" sz="1200" b="0" dirty="0"/>
              <a:t> Mai 2015</a:t>
            </a:r>
          </a:p>
        </c:rich>
      </c:tx>
      <c:layout/>
      <c:overlay val="0"/>
    </c:title>
    <c:autoTitleDeleted val="0"/>
    <c:plotArea>
      <c:layout/>
      <c:lineChart>
        <c:grouping val="standard"/>
        <c:varyColors val="0"/>
        <c:ser>
          <c:idx val="0"/>
          <c:order val="0"/>
          <c:tx>
            <c:strRef>
              <c:f>'Halden II 05-2015'!$AH$38</c:f>
              <c:strCache>
                <c:ptCount val="1"/>
                <c:pt idx="0">
                  <c:v>Gj.snitt</c:v>
                </c:pt>
              </c:strCache>
            </c:strRef>
          </c:tx>
          <c:spPr>
            <a:ln>
              <a:solidFill>
                <a:schemeClr val="tx1"/>
              </a:solidFill>
            </a:ln>
          </c:spPr>
          <c:marker>
            <c:spPr>
              <a:ln>
                <a:solidFill>
                  <a:schemeClr val="tx1"/>
                </a:solidFill>
              </a:ln>
            </c:spPr>
          </c:marker>
          <c:cat>
            <c:strRef>
              <c:f>'Halden II 05-2015'!$AG$40:$AG$45</c:f>
              <c:strCache>
                <c:ptCount val="6"/>
                <c:pt idx="0">
                  <c:v>Dialog</c:v>
                </c:pt>
                <c:pt idx="1">
                  <c:v>Sakskonflikt</c:v>
                </c:pt>
                <c:pt idx="2">
                  <c:v>Relasjonskonflikt</c:v>
                </c:pt>
                <c:pt idx="3">
                  <c:v>Effektivitet</c:v>
                </c:pt>
                <c:pt idx="4">
                  <c:v>Jobbtilhørighet</c:v>
                </c:pt>
                <c:pt idx="5">
                  <c:v>Jobbtilfredshet</c:v>
                </c:pt>
              </c:strCache>
            </c:strRef>
          </c:cat>
          <c:val>
            <c:numRef>
              <c:f>'Halden II 05-2015'!$AI$40:$AI$45</c:f>
              <c:numCache>
                <c:formatCode>General</c:formatCode>
                <c:ptCount val="6"/>
                <c:pt idx="0">
                  <c:v>4.5</c:v>
                </c:pt>
                <c:pt idx="1">
                  <c:v>4.4</c:v>
                </c:pt>
                <c:pt idx="2">
                  <c:v>3.0</c:v>
                </c:pt>
                <c:pt idx="3">
                  <c:v>3.9</c:v>
                </c:pt>
                <c:pt idx="4">
                  <c:v>5.2</c:v>
                </c:pt>
                <c:pt idx="5">
                  <c:v>4.6</c:v>
                </c:pt>
              </c:numCache>
            </c:numRef>
          </c:val>
          <c:smooth val="0"/>
          <c:extLst xmlns:c16r2="http://schemas.microsoft.com/office/drawing/2015/06/chart">
            <c:ext xmlns:c16="http://schemas.microsoft.com/office/drawing/2014/chart" uri="{C3380CC4-5D6E-409C-BE32-E72D297353CC}">
              <c16:uniqueId val="{00000000-771E-4F83-8E8E-71D265E3EAFC}"/>
            </c:ext>
          </c:extLst>
        </c:ser>
        <c:ser>
          <c:idx val="1"/>
          <c:order val="1"/>
          <c:tx>
            <c:strRef>
              <c:f>'Halden 06-2014'!$AF$26</c:f>
              <c:strCache>
                <c:ptCount val="1"/>
                <c:pt idx="0">
                  <c:v>Gj.snitt</c:v>
                </c:pt>
              </c:strCache>
            </c:strRef>
          </c:tx>
          <c:cat>
            <c:strRef>
              <c:f>'Halden 06-2014'!$AE$27:$AE$32</c:f>
              <c:strCache>
                <c:ptCount val="6"/>
                <c:pt idx="0">
                  <c:v>Dialog</c:v>
                </c:pt>
                <c:pt idx="1">
                  <c:v>Sakskonflikt</c:v>
                </c:pt>
                <c:pt idx="2">
                  <c:v>Relasjonskonflikt</c:v>
                </c:pt>
                <c:pt idx="3">
                  <c:v>Effektivitet</c:v>
                </c:pt>
                <c:pt idx="4">
                  <c:v>Jobbilhørighet</c:v>
                </c:pt>
                <c:pt idx="5">
                  <c:v>Jobbtilfredshet</c:v>
                </c:pt>
              </c:strCache>
            </c:strRef>
          </c:cat>
          <c:val>
            <c:numRef>
              <c:f>'Halden 06-2014'!$AF$27:$AF$32</c:f>
              <c:numCache>
                <c:formatCode>General</c:formatCode>
                <c:ptCount val="6"/>
                <c:pt idx="0">
                  <c:v>3.34</c:v>
                </c:pt>
                <c:pt idx="1">
                  <c:v>5.58</c:v>
                </c:pt>
                <c:pt idx="2">
                  <c:v>5.689999999999999</c:v>
                </c:pt>
                <c:pt idx="3">
                  <c:v>2.96</c:v>
                </c:pt>
                <c:pt idx="4">
                  <c:v>3.82</c:v>
                </c:pt>
                <c:pt idx="5">
                  <c:v>3.44</c:v>
                </c:pt>
              </c:numCache>
            </c:numRef>
          </c:val>
          <c:smooth val="0"/>
          <c:extLst xmlns:c16r2="http://schemas.microsoft.com/office/drawing/2015/06/chart">
            <c:ext xmlns:c16="http://schemas.microsoft.com/office/drawing/2014/chart" uri="{C3380CC4-5D6E-409C-BE32-E72D297353CC}">
              <c16:uniqueId val="{00000001-771E-4F83-8E8E-71D265E3EAFC}"/>
            </c:ext>
          </c:extLst>
        </c:ser>
        <c:dLbls>
          <c:showLegendKey val="0"/>
          <c:showVal val="0"/>
          <c:showCatName val="0"/>
          <c:showSerName val="0"/>
          <c:showPercent val="0"/>
          <c:showBubbleSize val="0"/>
        </c:dLbls>
        <c:marker val="1"/>
        <c:smooth val="0"/>
        <c:axId val="-1876662608"/>
        <c:axId val="-1869782768"/>
      </c:lineChart>
      <c:catAx>
        <c:axId val="-1876662608"/>
        <c:scaling>
          <c:orientation val="minMax"/>
        </c:scaling>
        <c:delete val="0"/>
        <c:axPos val="b"/>
        <c:numFmt formatCode="General" sourceLinked="1"/>
        <c:majorTickMark val="out"/>
        <c:minorTickMark val="none"/>
        <c:tickLblPos val="nextTo"/>
        <c:crossAx val="-1869782768"/>
        <c:crosses val="autoZero"/>
        <c:auto val="1"/>
        <c:lblAlgn val="ctr"/>
        <c:lblOffset val="100"/>
        <c:noMultiLvlLbl val="0"/>
      </c:catAx>
      <c:valAx>
        <c:axId val="-1869782768"/>
        <c:scaling>
          <c:orientation val="minMax"/>
          <c:max val="7.0"/>
          <c:min val="1.0"/>
        </c:scaling>
        <c:delete val="0"/>
        <c:axPos val="l"/>
        <c:majorGridlines/>
        <c:numFmt formatCode="General" sourceLinked="1"/>
        <c:majorTickMark val="out"/>
        <c:minorTickMark val="none"/>
        <c:tickLblPos val="nextTo"/>
        <c:crossAx val="-1876662608"/>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CCAEE-D417-4047-A3F3-59FE46A56C7D}" type="datetimeFigureOut">
              <a:rPr lang="nb-NO" smtClean="0"/>
              <a:t>28.08.17</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F980A-6160-1A45-8BE8-B217358AFF09}" type="slidenum">
              <a:rPr lang="nb-NO" smtClean="0"/>
              <a:t>‹#›</a:t>
            </a:fld>
            <a:endParaRPr lang="nb-NO"/>
          </a:p>
        </p:txBody>
      </p:sp>
    </p:spTree>
    <p:extLst>
      <p:ext uri="{BB962C8B-B14F-4D97-AF65-F5344CB8AC3E}">
        <p14:creationId xmlns:p14="http://schemas.microsoft.com/office/powerpoint/2010/main" val="104452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fld id="{4E964FC6-9661-B54A-B1B2-1D26FA07778D}" type="slidenum">
              <a:rPr lang="en-GB" altLang="x-none" sz="1200">
                <a:solidFill>
                  <a:srgbClr val="000000"/>
                </a:solidFill>
              </a:rPr>
              <a:pPr eaLnBrk="1" hangingPunct="1"/>
              <a:t>2</a:t>
            </a:fld>
            <a:endParaRPr lang="en-GB" altLang="x-none" sz="1200">
              <a:solidFill>
                <a:srgbClr val="000000"/>
              </a:solidFill>
            </a:endParaRPr>
          </a:p>
        </p:txBody>
      </p:sp>
      <p:sp>
        <p:nvSpPr>
          <p:cNvPr id="48129" name="Text Box 1"/>
          <p:cNvSpPr txBox="1">
            <a:spLocks noChangeArrowheads="1"/>
          </p:cNvSpPr>
          <p:nvPr/>
        </p:nvSpPr>
        <p:spPr bwMode="auto">
          <a:xfrm>
            <a:off x="3281363" y="517525"/>
            <a:ext cx="3298825" cy="24701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nb-NO">
              <a:ea typeface="ＭＳ Ｐゴシック" charset="0"/>
            </a:endParaRPr>
          </a:p>
        </p:txBody>
      </p:sp>
      <p:sp>
        <p:nvSpPr>
          <p:cNvPr id="48130" name="Text Box 2"/>
          <p:cNvSpPr txBox="1">
            <a:spLocks noGrp="1" noChangeArrowheads="1"/>
          </p:cNvSpPr>
          <p:nvPr>
            <p:ph type="body"/>
          </p:nvPr>
        </p:nvSpPr>
        <p:spPr>
          <a:xfrm>
            <a:off x="1346200" y="3155950"/>
            <a:ext cx="7164388" cy="298608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nchorCtr="1"/>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x-none" dirty="0">
              <a:ea typeface="ＭＳ Ｐゴシック" charset="-128"/>
            </a:endParaRPr>
          </a:p>
        </p:txBody>
      </p:sp>
    </p:spTree>
    <p:extLst>
      <p:ext uri="{BB962C8B-B14F-4D97-AF65-F5344CB8AC3E}">
        <p14:creationId xmlns:p14="http://schemas.microsoft.com/office/powerpoint/2010/main" val="18151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05ABB11-0E80-B644-A225-93FDB04A3AEA}" type="slidenum">
              <a:rPr lang="nn-NO" altLang="nn-NO"/>
              <a:pPr/>
              <a:t>9</a:t>
            </a:fld>
            <a:endParaRPr lang="nn-NO" altLang="nn-NO"/>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Tree>
    <p:extLst>
      <p:ext uri="{BB962C8B-B14F-4D97-AF65-F5344CB8AC3E}">
        <p14:creationId xmlns:p14="http://schemas.microsoft.com/office/powerpoint/2010/main" val="16653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24"/>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fld id="{524B9ECE-26C1-804A-B832-8888697DB82F}" type="slidenum">
              <a:rPr lang="en-GB" altLang="x-none" sz="1200">
                <a:solidFill>
                  <a:srgbClr val="000000"/>
                </a:solidFill>
              </a:rPr>
              <a:pPr eaLnBrk="1" hangingPunct="1"/>
              <a:t>13</a:t>
            </a:fld>
            <a:endParaRPr lang="en-GB" altLang="x-none" sz="1200">
              <a:solidFill>
                <a:srgbClr val="000000"/>
              </a:solidFill>
            </a:endParaRPr>
          </a:p>
        </p:txBody>
      </p:sp>
      <p:sp>
        <p:nvSpPr>
          <p:cNvPr id="51201" name="Text Box 1"/>
          <p:cNvSpPr txBox="1">
            <a:spLocks noChangeArrowheads="1"/>
          </p:cNvSpPr>
          <p:nvPr/>
        </p:nvSpPr>
        <p:spPr bwMode="auto">
          <a:xfrm>
            <a:off x="5610225" y="6311900"/>
            <a:ext cx="426085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algn="r" eaLnBrk="1" hangingPunct="1">
              <a:lnSpc>
                <a:spcPct val="100000"/>
              </a:lnSpc>
            </a:pPr>
            <a:fld id="{9E4D6D48-00F6-2D46-8AC8-C8AC9F113D12}" type="slidenum">
              <a:rPr lang="en-GB" altLang="x-none" sz="1200">
                <a:solidFill>
                  <a:srgbClr val="000000"/>
                </a:solidFill>
              </a:rPr>
              <a:pPr algn="r" eaLnBrk="1" hangingPunct="1">
                <a:lnSpc>
                  <a:spcPct val="100000"/>
                </a:lnSpc>
              </a:pPr>
              <a:t>13</a:t>
            </a:fld>
            <a:endParaRPr lang="en-GB" altLang="x-none" sz="1200">
              <a:solidFill>
                <a:srgbClr val="000000"/>
              </a:solidFill>
            </a:endParaRPr>
          </a:p>
        </p:txBody>
      </p:sp>
      <p:sp>
        <p:nvSpPr>
          <p:cNvPr id="51202" name="Text Box 2"/>
          <p:cNvSpPr txBox="1">
            <a:spLocks noChangeArrowheads="1"/>
          </p:cNvSpPr>
          <p:nvPr/>
        </p:nvSpPr>
        <p:spPr bwMode="auto">
          <a:xfrm>
            <a:off x="0" y="-5856288"/>
            <a:ext cx="1588" cy="127254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nb-NO">
              <a:ea typeface="ＭＳ Ｐゴシック" charset="0"/>
            </a:endParaRPr>
          </a:p>
        </p:txBody>
      </p:sp>
      <p:sp>
        <p:nvSpPr>
          <p:cNvPr id="51203" name="Text Box 3"/>
          <p:cNvSpPr txBox="1">
            <a:spLocks noGrp="1" noChangeArrowheads="1"/>
          </p:cNvSpPr>
          <p:nvPr>
            <p:ph type="body"/>
          </p:nvPr>
        </p:nvSpPr>
        <p:spPr>
          <a:xfrm>
            <a:off x="1346200" y="3155950"/>
            <a:ext cx="7164388" cy="298608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defRPr/>
            </a:pPr>
            <a:r>
              <a:rPr lang="en-GB" smtClean="0"/>
              <a:t>But Hoh?</a:t>
            </a:r>
          </a:p>
        </p:txBody>
      </p:sp>
    </p:spTree>
    <p:extLst>
      <p:ext uri="{BB962C8B-B14F-4D97-AF65-F5344CB8AC3E}">
        <p14:creationId xmlns:p14="http://schemas.microsoft.com/office/powerpoint/2010/main" val="183407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txBox="1">
            <a:spLocks noGrp="1" noChangeArrowheads="1"/>
          </p:cNvSpPr>
          <p:nvPr/>
        </p:nvSpPr>
        <p:spPr bwMode="auto">
          <a:xfrm>
            <a:off x="3917907" y="8652201"/>
            <a:ext cx="2975569" cy="49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MS Gothic" charset="0"/>
                <a:cs typeface="MS Gothic" charset="0"/>
              </a:defRPr>
            </a:lvl9pPr>
          </a:lstStyle>
          <a:p>
            <a:pPr algn="r" eaLnBrk="1" hangingPunct="1"/>
            <a:fld id="{04F6C330-AEF4-F64F-8C13-1AA3B289964A}" type="slidenum">
              <a:rPr lang="nn-NO" sz="1200">
                <a:solidFill>
                  <a:srgbClr val="000000"/>
                </a:solidFill>
              </a:rPr>
              <a:pPr algn="r" eaLnBrk="1" hangingPunct="1"/>
              <a:t>14</a:t>
            </a:fld>
            <a:endParaRPr lang="nn-NO" sz="1200">
              <a:solidFill>
                <a:srgbClr val="000000"/>
              </a:solidFill>
            </a:endParaRPr>
          </a:p>
        </p:txBody>
      </p:sp>
      <p:sp>
        <p:nvSpPr>
          <p:cNvPr id="63491" name="Text Box 1"/>
          <p:cNvSpPr txBox="1">
            <a:spLocks noChangeArrowheads="1"/>
          </p:cNvSpPr>
          <p:nvPr/>
        </p:nvSpPr>
        <p:spPr bwMode="auto">
          <a:xfrm>
            <a:off x="2290435" y="709411"/>
            <a:ext cx="2314824" cy="3405608"/>
          </a:xfrm>
          <a:prstGeom prst="rect">
            <a:avLst/>
          </a:prstGeom>
          <a:solidFill>
            <a:srgbClr val="FFFFFF"/>
          </a:solidFill>
          <a:ln w="9525">
            <a:solidFill>
              <a:srgbClr val="000000"/>
            </a:solidFill>
            <a:miter lim="800000"/>
            <a:headEnd/>
            <a:tailEnd/>
          </a:ln>
        </p:spPr>
        <p:txBody>
          <a:bodyPr wrap="none" anchor="ctr"/>
          <a:lstStyle/>
          <a:p>
            <a:endParaRPr lang="nb-NO"/>
          </a:p>
        </p:txBody>
      </p:sp>
      <p:sp>
        <p:nvSpPr>
          <p:cNvPr id="63492" name="Rectangle 2"/>
          <p:cNvSpPr>
            <a:spLocks noGrp="1" noChangeArrowheads="1"/>
          </p:cNvSpPr>
          <p:nvPr>
            <p:ph type="body"/>
          </p:nvPr>
        </p:nvSpPr>
        <p:spPr>
          <a:xfrm>
            <a:off x="940120" y="4326100"/>
            <a:ext cx="5014345" cy="4112842"/>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nb-NO">
              <a:latin typeface="Times New Roman" charset="0"/>
            </a:endParaRPr>
          </a:p>
        </p:txBody>
      </p:sp>
    </p:spTree>
    <p:extLst>
      <p:ext uri="{BB962C8B-B14F-4D97-AF65-F5344CB8AC3E}">
        <p14:creationId xmlns:p14="http://schemas.microsoft.com/office/powerpoint/2010/main" val="130914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fld id="{D8B12308-919B-6A48-BF99-74BF41123407}" type="slidenum">
              <a:rPr lang="en-GB" altLang="x-none" sz="1200">
                <a:solidFill>
                  <a:srgbClr val="000000"/>
                </a:solidFill>
              </a:rPr>
              <a:pPr eaLnBrk="1" hangingPunct="1"/>
              <a:t>16</a:t>
            </a:fld>
            <a:endParaRPr lang="en-GB" altLang="x-none" sz="1200">
              <a:solidFill>
                <a:srgbClr val="000000"/>
              </a:solidFill>
            </a:endParaRPr>
          </a:p>
        </p:txBody>
      </p:sp>
      <p:sp>
        <p:nvSpPr>
          <p:cNvPr id="61441" name="Text Box 1"/>
          <p:cNvSpPr txBox="1">
            <a:spLocks noChangeArrowheads="1"/>
          </p:cNvSpPr>
          <p:nvPr/>
        </p:nvSpPr>
        <p:spPr bwMode="auto">
          <a:xfrm>
            <a:off x="1636713" y="500063"/>
            <a:ext cx="6537325" cy="24987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nb-NO">
              <a:ea typeface="ＭＳ Ｐゴシック" charset="0"/>
            </a:endParaRPr>
          </a:p>
        </p:txBody>
      </p:sp>
      <p:sp>
        <p:nvSpPr>
          <p:cNvPr id="61442" name="Text Box 2"/>
          <p:cNvSpPr txBox="1">
            <a:spLocks noGrp="1" noChangeArrowheads="1"/>
          </p:cNvSpPr>
          <p:nvPr>
            <p:ph type="body"/>
          </p:nvPr>
        </p:nvSpPr>
        <p:spPr>
          <a:xfrm>
            <a:off x="1346200" y="3155950"/>
            <a:ext cx="7154863" cy="2974975"/>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mtClean="0"/>
          </a:p>
        </p:txBody>
      </p:sp>
    </p:spTree>
    <p:extLst>
      <p:ext uri="{BB962C8B-B14F-4D97-AF65-F5344CB8AC3E}">
        <p14:creationId xmlns:p14="http://schemas.microsoft.com/office/powerpoint/2010/main" val="5558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09"/>
          <p:cNvSpPr txBox="1">
            <a:spLocks noGrp="1" noChangeArrowheads="1"/>
          </p:cNvSpPr>
          <p:nvPr/>
        </p:nvSpPr>
        <p:spPr bwMode="auto">
          <a:xfrm>
            <a:off x="5610225" y="6311900"/>
            <a:ext cx="42608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9pPr>
          </a:lstStyle>
          <a:p>
            <a:pPr algn="r" eaLnBrk="1" hangingPunct="1"/>
            <a:fld id="{0683A209-AF41-884D-A50C-DEDB26AD9AD1}" type="slidenum">
              <a:rPr lang="en-GB" altLang="x-none" sz="1200">
                <a:solidFill>
                  <a:srgbClr val="000000"/>
                </a:solidFill>
                <a:latin typeface="Arial" charset="0"/>
                <a:ea typeface="MS Gothic" charset="-128"/>
              </a:rPr>
              <a:pPr algn="r" eaLnBrk="1" hangingPunct="1"/>
              <a:t>20</a:t>
            </a:fld>
            <a:endParaRPr lang="en-GB" altLang="x-none" sz="1200">
              <a:solidFill>
                <a:srgbClr val="000000"/>
              </a:solidFill>
              <a:latin typeface="Arial" charset="0"/>
              <a:ea typeface="MS Gothic" charset="-128"/>
            </a:endParaRPr>
          </a:p>
        </p:txBody>
      </p:sp>
      <p:sp>
        <p:nvSpPr>
          <p:cNvPr id="16387" name="Rectangle 1"/>
          <p:cNvSpPr>
            <a:spLocks noChangeArrowheads="1" noTextEdit="1"/>
          </p:cNvSpPr>
          <p:nvPr>
            <p:ph type="sldImg"/>
          </p:nvPr>
        </p:nvSpPr>
        <p:spPr>
          <a:xfrm>
            <a:off x="3241675" y="500063"/>
            <a:ext cx="3336925" cy="250190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ChangeArrowheads="1"/>
          </p:cNvSpPr>
          <p:nvPr>
            <p:ph type="body" idx="1"/>
          </p:nvPr>
        </p:nvSpPr>
        <p:spPr>
          <a:xfrm>
            <a:off x="982663" y="3168650"/>
            <a:ext cx="7854950" cy="307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b-NO" altLang="x-none">
              <a:ea typeface="ＭＳ Ｐゴシック" charset="-128"/>
            </a:endParaRPr>
          </a:p>
        </p:txBody>
      </p:sp>
    </p:spTree>
    <p:extLst>
      <p:ext uri="{BB962C8B-B14F-4D97-AF65-F5344CB8AC3E}">
        <p14:creationId xmlns:p14="http://schemas.microsoft.com/office/powerpoint/2010/main" val="42464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9"/>
          <p:cNvSpPr txBox="1">
            <a:spLocks noGrp="1" noChangeArrowheads="1"/>
          </p:cNvSpPr>
          <p:nvPr/>
        </p:nvSpPr>
        <p:spPr bwMode="auto">
          <a:xfrm>
            <a:off x="5610225" y="6311900"/>
            <a:ext cx="42608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charset="0"/>
                <a:ea typeface="ＭＳ Ｐゴシック" charset="-128"/>
              </a:defRPr>
            </a:lvl9pPr>
          </a:lstStyle>
          <a:p>
            <a:pPr algn="r" eaLnBrk="1" hangingPunct="1"/>
            <a:fld id="{DF5D17EF-2807-D748-A66B-7669551B2FC8}" type="slidenum">
              <a:rPr lang="en-GB" altLang="x-none" sz="1200">
                <a:solidFill>
                  <a:srgbClr val="000000"/>
                </a:solidFill>
                <a:ea typeface="MS Gothic" charset="-128"/>
              </a:rPr>
              <a:pPr algn="r" eaLnBrk="1" hangingPunct="1"/>
              <a:t>21</a:t>
            </a:fld>
            <a:endParaRPr lang="en-GB" altLang="x-none" sz="1200">
              <a:solidFill>
                <a:srgbClr val="000000"/>
              </a:solidFill>
              <a:ea typeface="MS Gothic" charset="-128"/>
            </a:endParaRPr>
          </a:p>
        </p:txBody>
      </p:sp>
      <p:sp>
        <p:nvSpPr>
          <p:cNvPr id="67587" name="Rectangle 1"/>
          <p:cNvSpPr>
            <a:spLocks noGrp="1" noRot="1" noChangeAspect="1" noChangeArrowheads="1" noTextEdit="1"/>
          </p:cNvSpPr>
          <p:nvPr>
            <p:ph type="sldImg"/>
          </p:nvPr>
        </p:nvSpPr>
        <p:spPr>
          <a:xfrm>
            <a:off x="3286125" y="517525"/>
            <a:ext cx="3275013" cy="2455863"/>
          </a:xfrm>
          <a:noFill/>
          <a:ln/>
          <a:extLst>
            <a:ext uri="{909E8E84-426E-40dd-AFC4-6F175D3DCCD1}">
              <a14:hiddenFill xmlns:a14="http://schemas.microsoft.com/office/drawing/2010/main" xmlns="">
                <a:solidFill>
                  <a:srgbClr val="FFFFFF"/>
                </a:solidFill>
              </a14:hiddenFill>
            </a:ext>
          </a:extLst>
        </p:spPr>
      </p:sp>
      <p:sp>
        <p:nvSpPr>
          <p:cNvPr id="67588" name="Rectangle 2"/>
          <p:cNvSpPr>
            <a:spLocks noGrp="1" noChangeArrowheads="1"/>
          </p:cNvSpPr>
          <p:nvPr>
            <p:ph type="body" idx="1"/>
          </p:nvPr>
        </p:nvSpPr>
        <p:spPr>
          <a:xfrm>
            <a:off x="982663" y="3168650"/>
            <a:ext cx="7854950" cy="3070225"/>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spcBef>
                <a:spcPct val="0"/>
              </a:spcBef>
              <a:defRPr/>
            </a:pPr>
            <a:endParaRPr lang="nb-NO" smtClean="0"/>
          </a:p>
        </p:txBody>
      </p:sp>
    </p:spTree>
    <p:extLst>
      <p:ext uri="{BB962C8B-B14F-4D97-AF65-F5344CB8AC3E}">
        <p14:creationId xmlns:p14="http://schemas.microsoft.com/office/powerpoint/2010/main" val="164630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4"/>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fld id="{9E70E27F-F4DA-344C-801E-6E3F63C69151}" type="slidenum">
              <a:rPr lang="en-GB" altLang="x-none" sz="1200">
                <a:solidFill>
                  <a:srgbClr val="000000"/>
                </a:solidFill>
              </a:rPr>
              <a:pPr eaLnBrk="1" hangingPunct="1"/>
              <a:t>31</a:t>
            </a:fld>
            <a:endParaRPr lang="en-GB" altLang="x-none" sz="1200">
              <a:solidFill>
                <a:srgbClr val="000000"/>
              </a:solidFill>
            </a:endParaRPr>
          </a:p>
        </p:txBody>
      </p:sp>
      <p:sp>
        <p:nvSpPr>
          <p:cNvPr id="143362" name="Text Box 2"/>
          <p:cNvSpPr txBox="1">
            <a:spLocks noChangeArrowheads="1"/>
          </p:cNvSpPr>
          <p:nvPr/>
        </p:nvSpPr>
        <p:spPr bwMode="auto">
          <a:xfrm>
            <a:off x="3284538" y="517525"/>
            <a:ext cx="3289300" cy="24669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nb-NO">
              <a:ea typeface="ＭＳ Ｐゴシック" charset="0"/>
            </a:endParaRPr>
          </a:p>
        </p:txBody>
      </p:sp>
      <p:sp>
        <p:nvSpPr>
          <p:cNvPr id="143363" name="Text Box 3"/>
          <p:cNvSpPr txBox="1">
            <a:spLocks noGrp="1" noChangeArrowheads="1"/>
          </p:cNvSpPr>
          <p:nvPr>
            <p:ph type="body"/>
          </p:nvPr>
        </p:nvSpPr>
        <p:spPr>
          <a:xfrm>
            <a:off x="1346200" y="3155950"/>
            <a:ext cx="7154863" cy="2974975"/>
          </a:xfrm>
          <a:ln/>
        </p:spPr>
        <p:txBody>
          <a:bodyPr wrap="none" anchor="ctr"/>
          <a:lstStyle/>
          <a:p>
            <a:pPr>
              <a:defRPr/>
            </a:pPr>
            <a:endParaRPr lang="en-US" smtClean="0"/>
          </a:p>
        </p:txBody>
      </p:sp>
    </p:spTree>
    <p:extLst>
      <p:ext uri="{BB962C8B-B14F-4D97-AF65-F5344CB8AC3E}">
        <p14:creationId xmlns:p14="http://schemas.microsoft.com/office/powerpoint/2010/main" val="165023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US"/>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Plassholder for dato 3"/>
          <p:cNvSpPr>
            <a:spLocks noGrp="1"/>
          </p:cNvSpPr>
          <p:nvPr>
            <p:ph type="dt" sz="half" idx="10"/>
          </p:nvPr>
        </p:nvSpPr>
        <p:spPr/>
        <p:txBody>
          <a:bodyPr/>
          <a:lstStyle/>
          <a:p>
            <a:fld id="{BF3E6008-76A3-47D3-B497-E84A37A2BD7B}" type="datetimeFigureOut">
              <a:rPr lang="en-US" smtClean="0"/>
              <a:t>8/28/17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72997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BF3E6008-76A3-47D3-B497-E84A37A2BD7B}" type="datetimeFigureOut">
              <a:rPr lang="en-US" smtClean="0"/>
              <a:t>8/28/17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368002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US"/>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BF3E6008-76A3-47D3-B497-E84A37A2BD7B}" type="datetimeFigureOut">
              <a:rPr lang="en-US" smtClean="0"/>
              <a:t>8/28/17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186455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128588"/>
            <a:ext cx="8199438" cy="141605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600200"/>
            <a:ext cx="8199438" cy="4508500"/>
          </a:xfrm>
        </p:spPr>
        <p:txBody>
          <a:bodyPr rtlCol="0">
            <a:normAutofit/>
          </a:bodyPr>
          <a:lstStyle/>
          <a:p>
            <a:pPr lvl="0"/>
            <a:endParaRPr lang="nb-NO" noProof="0" smtClean="0"/>
          </a:p>
        </p:txBody>
      </p:sp>
      <p:sp>
        <p:nvSpPr>
          <p:cNvPr id="4" name="Rectangle 5"/>
          <p:cNvSpPr>
            <a:spLocks noGrp="1" noChangeArrowheads="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7FE4DC2-0C82-B843-978F-2286CAED6F83}" type="slidenum">
              <a:rPr lang="en-GB" altLang="x-none"/>
              <a:pPr/>
              <a:t>‹#›</a:t>
            </a:fld>
            <a:endParaRPr lang="en-GB" altLang="x-none"/>
          </a:p>
        </p:txBody>
      </p:sp>
    </p:spTree>
    <p:extLst>
      <p:ext uri="{BB962C8B-B14F-4D97-AF65-F5344CB8AC3E}">
        <p14:creationId xmlns:p14="http://schemas.microsoft.com/office/powerpoint/2010/main" val="128212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10"/>
          </p:nvPr>
        </p:nvSpPr>
        <p:spPr/>
        <p:txBody>
          <a:bodyPr/>
          <a:lstStyle/>
          <a:p>
            <a:fld id="{BF3E6008-76A3-47D3-B497-E84A37A2BD7B}" type="datetimeFigureOut">
              <a:rPr lang="en-US" smtClean="0"/>
              <a:t>8/28/17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5458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US"/>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F3E6008-76A3-47D3-B497-E84A37A2BD7B}" type="datetimeFigureOut">
              <a:rPr lang="en-US" smtClean="0"/>
              <a:t>8/28/17</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88143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dato 4"/>
          <p:cNvSpPr>
            <a:spLocks noGrp="1"/>
          </p:cNvSpPr>
          <p:nvPr>
            <p:ph type="dt" sz="half" idx="10"/>
          </p:nvPr>
        </p:nvSpPr>
        <p:spPr/>
        <p:txBody>
          <a:bodyPr/>
          <a:lstStyle/>
          <a:p>
            <a:fld id="{BF3E6008-76A3-47D3-B497-E84A37A2BD7B}" type="datetimeFigureOut">
              <a:rPr lang="en-US" smtClean="0"/>
              <a:t>8/28/17</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129128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US"/>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Plassholder for dato 6"/>
          <p:cNvSpPr>
            <a:spLocks noGrp="1"/>
          </p:cNvSpPr>
          <p:nvPr>
            <p:ph type="dt" sz="half" idx="10"/>
          </p:nvPr>
        </p:nvSpPr>
        <p:spPr/>
        <p:txBody>
          <a:bodyPr/>
          <a:lstStyle/>
          <a:p>
            <a:fld id="{BF3E6008-76A3-47D3-B497-E84A37A2BD7B}" type="datetimeFigureOut">
              <a:rPr lang="en-US" smtClean="0"/>
              <a:t>8/28/17</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326768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US"/>
          </a:p>
        </p:txBody>
      </p:sp>
      <p:sp>
        <p:nvSpPr>
          <p:cNvPr id="3" name="Plassholder for dato 2"/>
          <p:cNvSpPr>
            <a:spLocks noGrp="1"/>
          </p:cNvSpPr>
          <p:nvPr>
            <p:ph type="dt" sz="half" idx="10"/>
          </p:nvPr>
        </p:nvSpPr>
        <p:spPr/>
        <p:txBody>
          <a:bodyPr/>
          <a:lstStyle/>
          <a:p>
            <a:fld id="{BF3E6008-76A3-47D3-B497-E84A37A2BD7B}" type="datetimeFigureOut">
              <a:rPr lang="en-US" smtClean="0"/>
              <a:t>8/28/17</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170918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F3E6008-76A3-47D3-B497-E84A37A2BD7B}" type="datetimeFigureOut">
              <a:rPr lang="en-US" smtClean="0"/>
              <a:t>8/28/17</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8813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US"/>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F3E6008-76A3-47D3-B497-E84A37A2BD7B}" type="datetimeFigureOut">
              <a:rPr lang="en-US" smtClean="0"/>
              <a:t>8/28/17</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367293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US"/>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F3E6008-76A3-47D3-B497-E84A37A2BD7B}" type="datetimeFigureOut">
              <a:rPr lang="en-US" smtClean="0"/>
              <a:t>8/28/17</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A542FA55-842E-416F-AD56-4A6982597BB4}" type="slidenum">
              <a:rPr lang="en-US" smtClean="0"/>
              <a:t>‹#›</a:t>
            </a:fld>
            <a:endParaRPr lang="en-US"/>
          </a:p>
        </p:txBody>
      </p:sp>
    </p:spTree>
    <p:extLst>
      <p:ext uri="{BB962C8B-B14F-4D97-AF65-F5344CB8AC3E}">
        <p14:creationId xmlns:p14="http://schemas.microsoft.com/office/powerpoint/2010/main" val="12560332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US"/>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E6008-76A3-47D3-B497-E84A37A2BD7B}" type="datetimeFigureOut">
              <a:rPr lang="en-US" smtClean="0"/>
              <a:t>8/28/17</a:t>
            </a:fld>
            <a:endParaRPr lang="en-US"/>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2FA55-842E-416F-AD56-4A6982597BB4}" type="slidenum">
              <a:rPr lang="en-US" smtClean="0"/>
              <a:t>‹#›</a:t>
            </a:fld>
            <a:endParaRPr lang="en-US"/>
          </a:p>
        </p:txBody>
      </p:sp>
    </p:spTree>
    <p:extLst>
      <p:ext uri="{BB962C8B-B14F-4D97-AF65-F5344CB8AC3E}">
        <p14:creationId xmlns:p14="http://schemas.microsoft.com/office/powerpoint/2010/main" val="371600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052737"/>
            <a:ext cx="7772400" cy="2547714"/>
          </a:xfrm>
        </p:spPr>
        <p:txBody>
          <a:bodyPr>
            <a:normAutofit fontScale="90000"/>
          </a:bodyPr>
          <a:lstStyle/>
          <a:p>
            <a:r>
              <a:rPr lang="da-DK" dirty="0"/>
              <a:t>Behandling og rehabilitering af dømte udviklingshæmmede lovbrydere i Norge: </a:t>
            </a:r>
            <a:r>
              <a:rPr lang="da-DK" dirty="0" err="1"/>
              <a:t>noe</a:t>
            </a:r>
            <a:r>
              <a:rPr lang="da-DK" dirty="0"/>
              <a:t> å lære av?</a:t>
            </a:r>
            <a:endParaRPr lang="en-US" dirty="0"/>
          </a:p>
        </p:txBody>
      </p:sp>
      <p:sp>
        <p:nvSpPr>
          <p:cNvPr id="3" name="Undertittel 2"/>
          <p:cNvSpPr>
            <a:spLocks noGrp="1"/>
          </p:cNvSpPr>
          <p:nvPr>
            <p:ph type="subTitle" idx="1"/>
          </p:nvPr>
        </p:nvSpPr>
        <p:spPr>
          <a:xfrm>
            <a:off x="1371600" y="4365104"/>
            <a:ext cx="6400800" cy="1752600"/>
          </a:xfrm>
        </p:spPr>
        <p:txBody>
          <a:bodyPr>
            <a:normAutofit/>
          </a:bodyPr>
          <a:lstStyle/>
          <a:p>
            <a:r>
              <a:rPr lang="en-US" dirty="0" smtClean="0">
                <a:solidFill>
                  <a:schemeClr val="tx1"/>
                </a:solidFill>
              </a:rPr>
              <a:t>Svein Øverland</a:t>
            </a:r>
          </a:p>
          <a:p>
            <a:r>
              <a:rPr lang="en-US" dirty="0" err="1" smtClean="0">
                <a:solidFill>
                  <a:schemeClr val="tx1"/>
                </a:solidFill>
              </a:rPr>
              <a:t>Psykologspesialist</a:t>
            </a:r>
            <a:r>
              <a:rPr lang="en-US" dirty="0" smtClean="0">
                <a:solidFill>
                  <a:schemeClr val="tx1"/>
                </a:solidFill>
              </a:rPr>
              <a:t>/</a:t>
            </a:r>
            <a:r>
              <a:rPr lang="en-US" dirty="0" err="1" smtClean="0">
                <a:solidFill>
                  <a:schemeClr val="tx1"/>
                </a:solidFill>
              </a:rPr>
              <a:t>leder</a:t>
            </a:r>
            <a:endParaRPr lang="en-US" dirty="0" smtClean="0">
              <a:solidFill>
                <a:schemeClr val="tx1"/>
              </a:solidFill>
            </a:endParaRPr>
          </a:p>
          <a:p>
            <a:r>
              <a:rPr lang="en-US" dirty="0" err="1" smtClean="0">
                <a:solidFill>
                  <a:schemeClr val="tx1"/>
                </a:solidFill>
              </a:rPr>
              <a:t>Sentral</a:t>
            </a:r>
            <a:r>
              <a:rPr lang="en-US" dirty="0" smtClean="0">
                <a:solidFill>
                  <a:schemeClr val="tx1"/>
                </a:solidFill>
              </a:rPr>
              <a:t> </a:t>
            </a:r>
            <a:r>
              <a:rPr lang="en-US" dirty="0" err="1" smtClean="0">
                <a:solidFill>
                  <a:schemeClr val="tx1"/>
                </a:solidFill>
              </a:rPr>
              <a:t>fagenhet</a:t>
            </a:r>
            <a:r>
              <a:rPr lang="en-US" dirty="0" smtClean="0">
                <a:solidFill>
                  <a:schemeClr val="tx1"/>
                </a:solidFill>
              </a:rPr>
              <a:t>, </a:t>
            </a:r>
            <a:r>
              <a:rPr lang="en-US" dirty="0" err="1" smtClean="0">
                <a:solidFill>
                  <a:schemeClr val="tx1"/>
                </a:solidFill>
              </a:rPr>
              <a:t>st.</a:t>
            </a:r>
            <a:r>
              <a:rPr lang="en-US" dirty="0" smtClean="0">
                <a:solidFill>
                  <a:schemeClr val="tx1"/>
                </a:solidFill>
              </a:rPr>
              <a:t> </a:t>
            </a:r>
            <a:r>
              <a:rPr lang="en-US" dirty="0" err="1" smtClean="0">
                <a:solidFill>
                  <a:schemeClr val="tx1"/>
                </a:solidFill>
              </a:rPr>
              <a:t>Olavs</a:t>
            </a:r>
            <a:r>
              <a:rPr lang="en-US" dirty="0" smtClean="0">
                <a:solidFill>
                  <a:schemeClr val="tx1"/>
                </a:solidFill>
              </a:rPr>
              <a:t> hospital</a:t>
            </a:r>
          </a:p>
        </p:txBody>
      </p:sp>
    </p:spTree>
    <p:extLst>
      <p:ext uri="{BB962C8B-B14F-4D97-AF65-F5344CB8AC3E}">
        <p14:creationId xmlns:p14="http://schemas.microsoft.com/office/powerpoint/2010/main" val="111718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2916"/>
            <a:ext cx="8229600" cy="1143000"/>
          </a:xfrm>
        </p:spPr>
        <p:txBody>
          <a:bodyPr/>
          <a:lstStyle/>
          <a:p>
            <a:r>
              <a:rPr lang="nb-NO" dirty="0" smtClean="0"/>
              <a:t>Straffelovens §§ 63, 64, 65</a:t>
            </a:r>
            <a:endParaRPr lang="nb-NO" dirty="0"/>
          </a:p>
        </p:txBody>
      </p:sp>
      <p:sp>
        <p:nvSpPr>
          <p:cNvPr id="3" name="Plassholder for innhold 2"/>
          <p:cNvSpPr>
            <a:spLocks noGrp="1"/>
          </p:cNvSpPr>
          <p:nvPr>
            <p:ph idx="1"/>
          </p:nvPr>
        </p:nvSpPr>
        <p:spPr>
          <a:xfrm>
            <a:off x="457200" y="1165916"/>
            <a:ext cx="8229600" cy="4960247"/>
          </a:xfrm>
        </p:spPr>
        <p:txBody>
          <a:bodyPr>
            <a:normAutofit lnSpcReduction="10000"/>
          </a:bodyPr>
          <a:lstStyle/>
          <a:p>
            <a:r>
              <a:rPr lang="nb-NO" dirty="0" smtClean="0"/>
              <a:t>Dom til </a:t>
            </a:r>
            <a:r>
              <a:rPr lang="nb-NO" dirty="0"/>
              <a:t>tvungen omsorg for psykisk utviklingshemmede </a:t>
            </a:r>
            <a:r>
              <a:rPr lang="nb-NO" i="1" dirty="0"/>
              <a:t>i høy </a:t>
            </a:r>
            <a:r>
              <a:rPr lang="nb-NO" i="1" dirty="0" smtClean="0"/>
              <a:t>grad</a:t>
            </a:r>
            <a:endParaRPr lang="nb-NO" dirty="0"/>
          </a:p>
          <a:p>
            <a:r>
              <a:rPr lang="nb-NO" dirty="0" smtClean="0"/>
              <a:t>Tvungen </a:t>
            </a:r>
            <a:r>
              <a:rPr lang="nb-NO" dirty="0"/>
              <a:t>omsorg skal utholdes i en fagenhet innenfor spesialisthelsetjenesten som er innrettet for formålet. Når hensynet til den domfelte tilsier det og sikkerhetshensyn ikke taler imot, kan fagenheten etter nærmere forskrift som Kongen gir, inngå avtale om gjennomføring av omsorgen utenfor </a:t>
            </a:r>
            <a:r>
              <a:rPr lang="nb-NO" dirty="0" smtClean="0"/>
              <a:t>fagenheten</a:t>
            </a:r>
            <a:endParaRPr lang="nb-NO" dirty="0"/>
          </a:p>
        </p:txBody>
      </p:sp>
    </p:spTree>
    <p:extLst>
      <p:ext uri="{BB962C8B-B14F-4D97-AF65-F5344CB8AC3E}">
        <p14:creationId xmlns:p14="http://schemas.microsoft.com/office/powerpoint/2010/main" val="155148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2"/>
            <a:ext cx="8229600" cy="869554"/>
          </a:xfrm>
        </p:spPr>
        <p:txBody>
          <a:bodyPr/>
          <a:lstStyle/>
          <a:p>
            <a:r>
              <a:rPr lang="nb-NO" dirty="0" smtClean="0"/>
              <a:t>§§ 64 og 65</a:t>
            </a:r>
            <a:endParaRPr lang="nb-NO" dirty="0"/>
          </a:p>
        </p:txBody>
      </p:sp>
      <p:sp>
        <p:nvSpPr>
          <p:cNvPr id="3" name="Plassholder for innhold 2"/>
          <p:cNvSpPr>
            <a:spLocks noGrp="1"/>
          </p:cNvSpPr>
          <p:nvPr>
            <p:ph idx="1"/>
          </p:nvPr>
        </p:nvSpPr>
        <p:spPr>
          <a:xfrm>
            <a:off x="457200" y="1268893"/>
            <a:ext cx="8229600" cy="4525963"/>
          </a:xfrm>
        </p:spPr>
        <p:txBody>
          <a:bodyPr>
            <a:normAutofit lnSpcReduction="10000"/>
          </a:bodyPr>
          <a:lstStyle/>
          <a:p>
            <a:r>
              <a:rPr lang="nb-NO" dirty="0"/>
              <a:t>Den domfelte kan holdes tilbake mot sin vilje og hentes tilbake ved unnvikelse, om nødvendig med tvang og med bistand fra offentlig </a:t>
            </a:r>
            <a:r>
              <a:rPr lang="nb-NO" dirty="0" smtClean="0"/>
              <a:t>myndighet</a:t>
            </a:r>
          </a:p>
          <a:p>
            <a:r>
              <a:rPr lang="nb-NO" dirty="0" smtClean="0"/>
              <a:t>Fagenheten </a:t>
            </a:r>
            <a:r>
              <a:rPr lang="nb-NO" dirty="0"/>
              <a:t>har det overordnede ansvar for gjennomføringen av tvungen omsorg, også når særreaksjonen gjennomføres utenfor </a:t>
            </a:r>
            <a:r>
              <a:rPr lang="nb-NO" dirty="0" smtClean="0"/>
              <a:t>fagenheten</a:t>
            </a:r>
          </a:p>
          <a:p>
            <a:r>
              <a:rPr lang="nb-NO" dirty="0" smtClean="0"/>
              <a:t>Inntil opphør</a:t>
            </a:r>
            <a:endParaRPr lang="nb-NO" dirty="0"/>
          </a:p>
          <a:p>
            <a:endParaRPr lang="nb-NO" dirty="0"/>
          </a:p>
        </p:txBody>
      </p:sp>
    </p:spTree>
    <p:extLst>
      <p:ext uri="{BB962C8B-B14F-4D97-AF65-F5344CB8AC3E}">
        <p14:creationId xmlns:p14="http://schemas.microsoft.com/office/powerpoint/2010/main" val="1136945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143000"/>
          </a:xfrm>
        </p:spPr>
        <p:txBody>
          <a:bodyPr>
            <a:normAutofit/>
          </a:bodyPr>
          <a:lstStyle/>
          <a:p>
            <a:r>
              <a:rPr lang="nb-NO" dirty="0" smtClean="0"/>
              <a:t>Gjennomføring og opphør</a:t>
            </a:r>
            <a:endParaRPr lang="nb-NO" dirty="0"/>
          </a:p>
        </p:txBody>
      </p:sp>
      <p:sp>
        <p:nvSpPr>
          <p:cNvPr id="3" name="Plassholder for innhold 2"/>
          <p:cNvSpPr>
            <a:spLocks noGrp="1"/>
          </p:cNvSpPr>
          <p:nvPr>
            <p:ph idx="1"/>
          </p:nvPr>
        </p:nvSpPr>
        <p:spPr>
          <a:xfrm>
            <a:off x="457200" y="1143000"/>
            <a:ext cx="8363272" cy="5382344"/>
          </a:xfrm>
        </p:spPr>
        <p:txBody>
          <a:bodyPr>
            <a:normAutofit fontScale="92500"/>
          </a:bodyPr>
          <a:lstStyle/>
          <a:p>
            <a:r>
              <a:rPr lang="nb-NO" dirty="0" smtClean="0"/>
              <a:t>Fagenheten tar den domfelte til den sentrale fagenheten (Post F ved </a:t>
            </a:r>
            <a:r>
              <a:rPr lang="nb-NO" dirty="0" err="1" smtClean="0"/>
              <a:t>avd</a:t>
            </a:r>
            <a:r>
              <a:rPr lang="nb-NO" dirty="0" smtClean="0"/>
              <a:t> </a:t>
            </a:r>
            <a:r>
              <a:rPr lang="nb-NO" dirty="0" err="1" smtClean="0"/>
              <a:t>Brøset</a:t>
            </a:r>
            <a:r>
              <a:rPr lang="nb-NO" dirty="0" smtClean="0"/>
              <a:t> i Trondheim) for diagnostisk vurdering, risikovurdering, stabilisering</a:t>
            </a:r>
          </a:p>
          <a:p>
            <a:r>
              <a:rPr lang="nb-NO" dirty="0" smtClean="0"/>
              <a:t>Videre etableres det en avtale med hjemkommunen om overføring dit når adekvat institusjon er klar og den omsorgsdømte er stabil nok (</a:t>
            </a:r>
            <a:r>
              <a:rPr lang="nb-NO" dirty="0" err="1" smtClean="0"/>
              <a:t>gj.snitt</a:t>
            </a:r>
            <a:r>
              <a:rPr lang="nb-NO" dirty="0" smtClean="0"/>
              <a:t> 6 måneder) inntil dom opphører</a:t>
            </a:r>
          </a:p>
          <a:p>
            <a:r>
              <a:rPr lang="nb-NO" dirty="0" smtClean="0"/>
              <a:t>Fagenheten er faglig ansvarlig og betaler alle utgifter, samt kan ta den dømte midlertidig tilbake</a:t>
            </a:r>
            <a:endParaRPr lang="nb-NO" dirty="0"/>
          </a:p>
        </p:txBody>
      </p:sp>
    </p:spTree>
    <p:extLst>
      <p:ext uri="{BB962C8B-B14F-4D97-AF65-F5344CB8AC3E}">
        <p14:creationId xmlns:p14="http://schemas.microsoft.com/office/powerpoint/2010/main" val="206913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553200" y="6245225"/>
            <a:ext cx="2130425"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algn="r" eaLnBrk="1" hangingPunct="1">
              <a:lnSpc>
                <a:spcPct val="100000"/>
              </a:lnSpc>
            </a:pPr>
            <a:fld id="{29546C12-C8E7-6B48-9AFE-0AE72B5F844C}" type="slidenum">
              <a:rPr lang="en-GB" altLang="x-none" sz="1400">
                <a:solidFill>
                  <a:srgbClr val="000000"/>
                </a:solidFill>
                <a:latin typeface="Arial" charset="0"/>
              </a:rPr>
              <a:pPr algn="r" eaLnBrk="1" hangingPunct="1">
                <a:lnSpc>
                  <a:spcPct val="100000"/>
                </a:lnSpc>
              </a:pPr>
              <a:t>13</a:t>
            </a:fld>
            <a:endParaRPr lang="en-GB" altLang="x-none" sz="1400">
              <a:solidFill>
                <a:srgbClr val="000000"/>
              </a:solidFill>
              <a:latin typeface="Arial" charset="0"/>
            </a:endParaRPr>
          </a:p>
        </p:txBody>
      </p:sp>
      <p:sp>
        <p:nvSpPr>
          <p:cNvPr id="7170" name="Text Box 2"/>
          <p:cNvSpPr txBox="1">
            <a:spLocks noChangeArrowheads="1"/>
          </p:cNvSpPr>
          <p:nvPr/>
        </p:nvSpPr>
        <p:spPr bwMode="auto">
          <a:xfrm>
            <a:off x="457200" y="128588"/>
            <a:ext cx="8228013" cy="1433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algn="ctr" eaLnBrk="1" hangingPunct="1">
              <a:lnSpc>
                <a:spcPct val="93000"/>
              </a:lnSpc>
            </a:pPr>
            <a:r>
              <a:rPr lang="en-GB" altLang="x-none" sz="4400">
                <a:solidFill>
                  <a:srgbClr val="000000"/>
                </a:solidFill>
                <a:latin typeface="Arial" charset="0"/>
              </a:rPr>
              <a:t>På tide å bli enda bedre</a:t>
            </a:r>
          </a:p>
        </p:txBody>
      </p:sp>
      <p:sp>
        <p:nvSpPr>
          <p:cNvPr id="7171" name="Text Box 3"/>
          <p:cNvSpPr txBox="1">
            <a:spLocks noChangeArrowheads="1"/>
          </p:cNvSpPr>
          <p:nvPr/>
        </p:nvSpPr>
        <p:spPr bwMode="auto">
          <a:xfrm>
            <a:off x="457200" y="1600200"/>
            <a:ext cx="8228013"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nb-NO">
              <a:ea typeface="ＭＳ Ｐゴシック"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670564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457200" y="174625"/>
            <a:ext cx="8229600" cy="877888"/>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a:latin typeface="Calibri" charset="0"/>
                <a:ea typeface="MS Gothic" charset="0"/>
                <a:cs typeface="MS Gothic" charset="0"/>
              </a:rPr>
              <a:t>Meland-utvalget</a:t>
            </a:r>
          </a:p>
        </p:txBody>
      </p:sp>
      <p:sp>
        <p:nvSpPr>
          <p:cNvPr id="62467" name="Rectangle 2"/>
          <p:cNvSpPr>
            <a:spLocks noGrp="1" noChangeArrowheads="1"/>
          </p:cNvSpPr>
          <p:nvPr>
            <p:ph type="body" idx="4294967295"/>
          </p:nvPr>
        </p:nvSpPr>
        <p:spPr>
          <a:xfrm>
            <a:off x="0" y="1268412"/>
            <a:ext cx="8686800" cy="5112915"/>
          </a:xfrm>
        </p:spPr>
        <p:txBody>
          <a:bodyPr lIns="0" tIns="0" rIns="0" bIns="0">
            <a:normAutofit/>
          </a:bodyPr>
          <a:lstStyle/>
          <a:p>
            <a:pPr lvl="2">
              <a:spcBef>
                <a:spcPts val="700"/>
              </a:spcBef>
              <a:tabLst>
                <a:tab pos="11430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Lst>
            </a:pPr>
            <a:r>
              <a:rPr lang="nb-NO" sz="2800" dirty="0" smtClean="0">
                <a:latin typeface="Calibri" charset="0"/>
                <a:ea typeface="MS Gothic" charset="0"/>
                <a:cs typeface="MS Gothic" charset="0"/>
              </a:rPr>
              <a:t>Gjennomgang av de </a:t>
            </a:r>
            <a:r>
              <a:rPr lang="nb-NO" sz="2800" dirty="0" smtClean="0">
                <a:latin typeface="Calibri" charset="0"/>
                <a:ea typeface="MS Gothic" charset="0"/>
                <a:cs typeface="MS Gothic" charset="0"/>
              </a:rPr>
              <a:t>dømte til tungen omsorg viste at </a:t>
            </a:r>
            <a:r>
              <a:rPr lang="nb-NO" sz="2800" smtClean="0">
                <a:latin typeface="Calibri" charset="0"/>
                <a:ea typeface="MS Gothic" charset="0"/>
                <a:cs typeface="MS Gothic" charset="0"/>
              </a:rPr>
              <a:t>de fleste hadde </a:t>
            </a:r>
            <a:r>
              <a:rPr lang="nb-NO" sz="2800" dirty="0">
                <a:latin typeface="Calibri" charset="0"/>
                <a:ea typeface="MS Gothic" charset="0"/>
                <a:cs typeface="MS Gothic" charset="0"/>
              </a:rPr>
              <a:t>komorbide psykiske lidelser</a:t>
            </a:r>
          </a:p>
          <a:p>
            <a:pPr lvl="2">
              <a:spcBef>
                <a:spcPts val="700"/>
              </a:spcBef>
              <a:tabLst>
                <a:tab pos="11430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Lst>
            </a:pPr>
            <a:r>
              <a:rPr lang="nb-NO" sz="2800" dirty="0" smtClean="0">
                <a:latin typeface="Calibri" charset="0"/>
                <a:ea typeface="MS Gothic" charset="0"/>
                <a:cs typeface="MS Gothic" charset="0"/>
              </a:rPr>
              <a:t>Rapporten </a:t>
            </a:r>
            <a:r>
              <a:rPr lang="nb-NO" sz="2800" dirty="0">
                <a:latin typeface="Calibri" charset="0"/>
                <a:ea typeface="MS Gothic" charset="0"/>
                <a:cs typeface="MS Gothic" charset="0"/>
              </a:rPr>
              <a:t>konkluderte med at den somatiske oversykeligheten gjennomgående ikke ble diagnostisert på domstidspunktet og at den psykiatrisk tilleggsproblematikk var underdiagnostisert på </a:t>
            </a:r>
            <a:r>
              <a:rPr lang="nb-NO" sz="2800" dirty="0" smtClean="0">
                <a:latin typeface="Calibri" charset="0"/>
                <a:ea typeface="MS Gothic" charset="0"/>
                <a:cs typeface="MS Gothic" charset="0"/>
              </a:rPr>
              <a:t>domstidspunktet</a:t>
            </a:r>
          </a:p>
          <a:p>
            <a:pPr lvl="2">
              <a:spcBef>
                <a:spcPts val="700"/>
              </a:spcBef>
              <a:tabLst>
                <a:tab pos="114300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Lst>
            </a:pPr>
            <a:r>
              <a:rPr lang="nb-NO" sz="2800" dirty="0" smtClean="0">
                <a:latin typeface="Calibri" charset="0"/>
                <a:ea typeface="MS Gothic" charset="0"/>
                <a:cs typeface="MS Gothic" charset="0"/>
              </a:rPr>
              <a:t>Samt at de sakkyndige har lite kunnskap om utviklingsforstyrrelser og utviklingshemming</a:t>
            </a:r>
            <a:endParaRPr lang="nb-NO" sz="2800" dirty="0">
              <a:latin typeface="Calibri" charset="0"/>
              <a:ea typeface="MS Gothic" charset="0"/>
              <a:cs typeface="MS Gothic" charset="0"/>
            </a:endParaRPr>
          </a:p>
        </p:txBody>
      </p:sp>
    </p:spTree>
    <p:extLst>
      <p:ext uri="{BB962C8B-B14F-4D97-AF65-F5344CB8AC3E}">
        <p14:creationId xmlns:p14="http://schemas.microsoft.com/office/powerpoint/2010/main" val="198618402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descr="Rectangle: Click to edit Master text styles&#10;Second level&#10;Third level&#10;Fourth level&#10;Fifth level"/>
          <p:cNvSpPr>
            <a:spLocks noChangeArrowheads="1"/>
          </p:cNvSpPr>
          <p:nvPr/>
        </p:nvSpPr>
        <p:spPr bwMode="auto">
          <a:xfrm>
            <a:off x="422275" y="762000"/>
            <a:ext cx="8440738"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just">
              <a:lnSpc>
                <a:spcPct val="80000"/>
              </a:lnSpc>
              <a:spcBef>
                <a:spcPct val="20000"/>
              </a:spcBef>
              <a:buClr>
                <a:srgbClr val="000000"/>
              </a:buClr>
              <a:buSzPct val="100000"/>
              <a:buFont typeface="Times New Roman" charset="0"/>
              <a:buNone/>
            </a:pPr>
            <a:endParaRPr lang="nb-NO" sz="1000">
              <a:solidFill>
                <a:srgbClr val="003366"/>
              </a:solidFill>
              <a:latin typeface="Times New Roman" charset="0"/>
              <a:ea typeface="MS Gothic" charset="0"/>
              <a:cs typeface="Arial" charset="0"/>
            </a:endParaRPr>
          </a:p>
        </p:txBody>
      </p:sp>
      <p:sp>
        <p:nvSpPr>
          <p:cNvPr id="252931" name="Rectangle 5"/>
          <p:cNvSpPr>
            <a:spLocks noChangeArrowheads="1"/>
          </p:cNvSpPr>
          <p:nvPr/>
        </p:nvSpPr>
        <p:spPr bwMode="auto">
          <a:xfrm>
            <a:off x="2228850" y="1876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buClr>
                <a:srgbClr val="000000"/>
              </a:buClr>
              <a:buSzPct val="100000"/>
              <a:buFont typeface="Times New Roman" charset="0"/>
              <a:buNone/>
            </a:pPr>
            <a:endParaRPr lang="nb-NO" sz="2400">
              <a:solidFill>
                <a:schemeClr val="bg1"/>
              </a:solidFill>
              <a:latin typeface="Times New Roman" charset="0"/>
              <a:ea typeface="MS Gothic" charset="0"/>
              <a:cs typeface="MS Gothic" charset="0"/>
            </a:endParaRPr>
          </a:p>
        </p:txBody>
      </p:sp>
      <p:sp>
        <p:nvSpPr>
          <p:cNvPr id="252932" name="Rectangle 9"/>
          <p:cNvSpPr>
            <a:spLocks noChangeArrowheads="1"/>
          </p:cNvSpPr>
          <p:nvPr/>
        </p:nvSpPr>
        <p:spPr bwMode="auto">
          <a:xfrm>
            <a:off x="1657350" y="1800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buClr>
                <a:srgbClr val="000000"/>
              </a:buClr>
              <a:buSzPct val="100000"/>
              <a:buFont typeface="Times New Roman" charset="0"/>
              <a:buNone/>
            </a:pPr>
            <a:endParaRPr lang="nb-NO" sz="2400">
              <a:solidFill>
                <a:schemeClr val="bg1"/>
              </a:solidFill>
              <a:latin typeface="Times New Roman" charset="0"/>
              <a:ea typeface="MS Gothic" charset="0"/>
              <a:cs typeface="MS Gothic" charset="0"/>
            </a:endParaRPr>
          </a:p>
        </p:txBody>
      </p:sp>
      <p:pic>
        <p:nvPicPr>
          <p:cNvPr id="252933" name="Picture 8"/>
          <p:cNvPicPr>
            <a:picLocks noChangeAspect="1" noChangeArrowheads="1"/>
          </p:cNvPicPr>
          <p:nvPr/>
        </p:nvPicPr>
        <p:blipFill>
          <a:blip r:embed="rId2">
            <a:extLst>
              <a:ext uri="{28A0092B-C50C-407E-A947-70E740481C1C}">
                <a14:useLocalDpi xmlns:a14="http://schemas.microsoft.com/office/drawing/2010/main" val="0"/>
              </a:ext>
            </a:extLst>
          </a:blip>
          <a:srcRect l="8040" t="50653" r="62175" b="14468"/>
          <a:stretch>
            <a:fillRect/>
          </a:stretch>
        </p:blipFill>
        <p:spPr bwMode="auto">
          <a:xfrm>
            <a:off x="179388" y="115888"/>
            <a:ext cx="8683625" cy="465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2934" name="Rectangle 11"/>
          <p:cNvSpPr>
            <a:spLocks noChangeArrowheads="1"/>
          </p:cNvSpPr>
          <p:nvPr/>
        </p:nvSpPr>
        <p:spPr bwMode="auto">
          <a:xfrm>
            <a:off x="2305050" y="5610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buClr>
                <a:srgbClr val="000000"/>
              </a:buClr>
              <a:buSzPct val="100000"/>
              <a:buFont typeface="Times New Roman" charset="0"/>
              <a:buNone/>
            </a:pPr>
            <a:endParaRPr lang="nb-NO" sz="2400">
              <a:solidFill>
                <a:schemeClr val="bg1"/>
              </a:solidFill>
              <a:latin typeface="Times New Roman" charset="0"/>
              <a:ea typeface="MS Gothic" charset="0"/>
              <a:cs typeface="MS Gothic" charset="0"/>
            </a:endParaRPr>
          </a:p>
        </p:txBody>
      </p:sp>
      <p:pic>
        <p:nvPicPr>
          <p:cNvPr id="252935" name="Picture 10"/>
          <p:cNvPicPr>
            <a:picLocks noChangeAspect="1" noChangeArrowheads="1"/>
          </p:cNvPicPr>
          <p:nvPr/>
        </p:nvPicPr>
        <p:blipFill>
          <a:blip r:embed="rId3">
            <a:extLst>
              <a:ext uri="{28A0092B-C50C-407E-A947-70E740481C1C}">
                <a14:useLocalDpi xmlns:a14="http://schemas.microsoft.com/office/drawing/2010/main" val="0"/>
              </a:ext>
            </a:extLst>
          </a:blip>
          <a:srcRect l="6050" t="18092" r="64162" b="69522"/>
          <a:stretch>
            <a:fillRect/>
          </a:stretch>
        </p:blipFill>
        <p:spPr bwMode="auto">
          <a:xfrm>
            <a:off x="0" y="4581525"/>
            <a:ext cx="9467850" cy="16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7834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35000" y="0"/>
            <a:ext cx="7645400" cy="981075"/>
          </a:xfrm>
        </p:spPr>
        <p:txBody>
          <a:bodyPr/>
          <a:lstStyle/>
          <a:p>
            <a:pPr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err="1" smtClean="0">
                <a:latin typeface="Calibri"/>
                <a:cs typeface="Calibri"/>
              </a:rPr>
              <a:t>Rehabilitering</a:t>
            </a:r>
            <a:endParaRPr lang="en-GB" dirty="0" smtClean="0">
              <a:latin typeface="Calibri"/>
              <a:cs typeface="Calibri"/>
            </a:endParaRPr>
          </a:p>
        </p:txBody>
      </p:sp>
      <p:sp>
        <p:nvSpPr>
          <p:cNvPr id="17410" name="Rectangle 2"/>
          <p:cNvSpPr>
            <a:spLocks noGrp="1" noChangeArrowheads="1"/>
          </p:cNvSpPr>
          <p:nvPr>
            <p:ph type="body" idx="1"/>
          </p:nvPr>
        </p:nvSpPr>
        <p:spPr>
          <a:xfrm>
            <a:off x="457200" y="1600200"/>
            <a:ext cx="8223250" cy="4551363"/>
          </a:xfrm>
        </p:spPr>
        <p:txBody>
          <a:bodyPr lIns="0" tIns="0" rIns="0" bIns="0"/>
          <a:lstStyle/>
          <a:p>
            <a:pPr eaLnBrk="1" hangingPunct="1">
              <a:defRPr/>
            </a:pPr>
            <a:endParaRPr lang="en-US" smtClean="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363304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defRPr/>
            </a:pPr>
            <a:endParaRPr lang="nb-NO" smtClean="0">
              <a:ea typeface="MS Gothic" charset="0"/>
              <a:cs typeface="MS Gothic" charset="0"/>
            </a:endParaRPr>
          </a:p>
        </p:txBody>
      </p:sp>
      <p:sp>
        <p:nvSpPr>
          <p:cNvPr id="44034" name="Rectangle 3"/>
          <p:cNvSpPr>
            <a:spLocks noGrp="1" noChangeArrowheads="1"/>
          </p:cNvSpPr>
          <p:nvPr>
            <p:ph type="body" idx="1"/>
          </p:nvPr>
        </p:nvSpPr>
        <p:spPr/>
        <p:txBody>
          <a:bodyPr/>
          <a:lstStyle/>
          <a:p>
            <a:pPr eaLnBrk="1" hangingPunct="1">
              <a:defRPr/>
            </a:pPr>
            <a:endParaRPr lang="nb-NO" smtClean="0">
              <a:ea typeface="MS Gothic" charset="0"/>
              <a:cs typeface="MS Gothic" charset="0"/>
            </a:endParaRPr>
          </a:p>
        </p:txBody>
      </p:sp>
      <p:pic>
        <p:nvPicPr>
          <p:cNvPr id="22531" name="Picture 4" descr="naf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kaosna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35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pic>
        <p:nvPicPr>
          <p:cNvPr id="2050"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3846513" y="-847725"/>
            <a:ext cx="15854363" cy="835183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63270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313" y="6350"/>
            <a:ext cx="8201025" cy="1068388"/>
          </a:xfrm>
        </p:spPr>
        <p:txBody>
          <a:bodyPr/>
          <a:lstStyle/>
          <a:p>
            <a:pPr eaLnBrk="1" hangingPunct="1">
              <a:defRPr/>
            </a:pPr>
            <a:r>
              <a:rPr lang="nb-NO" dirty="0" smtClean="0">
                <a:latin typeface="Calibri"/>
                <a:cs typeface="Calibri"/>
              </a:rPr>
              <a:t>Å vise heller enn å fortelle</a:t>
            </a:r>
            <a:endParaRPr lang="nb-NO" dirty="0" smtClean="0">
              <a:latin typeface="Calibri"/>
              <a:cs typeface="Calibri"/>
            </a:endParaRPr>
          </a:p>
        </p:txBody>
      </p:sp>
      <p:sp>
        <p:nvSpPr>
          <p:cNvPr id="3" name="Plassholder for innhold 2"/>
          <p:cNvSpPr>
            <a:spLocks noGrp="1"/>
          </p:cNvSpPr>
          <p:nvPr>
            <p:ph idx="1"/>
          </p:nvPr>
        </p:nvSpPr>
        <p:spPr/>
        <p:txBody>
          <a:bodyPr/>
          <a:lstStyle/>
          <a:p>
            <a:pPr marL="457200" indent="-457200" eaLnBrk="1" hangingPunct="1">
              <a:lnSpc>
                <a:spcPct val="100000"/>
              </a:lnSpc>
              <a:buFont typeface="Arial"/>
              <a:buChar char="•"/>
              <a:defRPr/>
            </a:pPr>
            <a:endParaRPr lang="en-GB" dirty="0" smtClean="0">
              <a:latin typeface="Calibri"/>
              <a:cs typeface="Calibri"/>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764704"/>
            <a:ext cx="9394825" cy="6858000"/>
          </a:xfrm>
          <a:prstGeom prst="rect">
            <a:avLst/>
          </a:prstGeom>
          <a:noFill/>
          <a:ln>
            <a:noFill/>
          </a:ln>
          <a:effectLst>
            <a:outerShdw blurRad="63500" dist="114543" dir="1167601" algn="ctr" rotWithShape="0">
              <a:srgbClr val="000000">
                <a:alpha val="50026"/>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144000" cy="6408712"/>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768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173038"/>
            <a:ext cx="8435280" cy="1339850"/>
          </a:xfrm>
        </p:spPr>
        <p:txBody>
          <a:bodyPr lIns="0" tIns="0" rIns="0" bIns="0">
            <a:normAutofit fontScale="90000"/>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a-DK" dirty="0" smtClean="0"/>
              <a:t>Psykiatri, </a:t>
            </a:r>
            <a:r>
              <a:rPr lang="da-DK" dirty="0" err="1" smtClean="0"/>
              <a:t>habilitering</a:t>
            </a:r>
            <a:r>
              <a:rPr lang="da-DK" dirty="0" smtClean="0"/>
              <a:t> og </a:t>
            </a:r>
            <a:r>
              <a:rPr lang="da-DK" dirty="0" err="1" smtClean="0"/>
              <a:t>kriminalomsorg</a:t>
            </a:r>
            <a:endParaRPr lang="da-DK" dirty="0" smtClean="0"/>
          </a:p>
        </p:txBody>
      </p:sp>
      <p:sp>
        <p:nvSpPr>
          <p:cNvPr id="4098" name="Line 2"/>
          <p:cNvSpPr>
            <a:spLocks noChangeShapeType="1"/>
          </p:cNvSpPr>
          <p:nvPr/>
        </p:nvSpPr>
        <p:spPr bwMode="auto">
          <a:xfrm flipV="1">
            <a:off x="1908175" y="2409825"/>
            <a:ext cx="2411413" cy="2974975"/>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nb-NO">
              <a:ea typeface="ＭＳ Ｐゴシック" charset="0"/>
            </a:endParaRPr>
          </a:p>
        </p:txBody>
      </p:sp>
      <p:sp>
        <p:nvSpPr>
          <p:cNvPr id="4099" name="Line 3"/>
          <p:cNvSpPr>
            <a:spLocks noChangeShapeType="1"/>
          </p:cNvSpPr>
          <p:nvPr/>
        </p:nvSpPr>
        <p:spPr bwMode="auto">
          <a:xfrm>
            <a:off x="4356100" y="2420938"/>
            <a:ext cx="2952750" cy="2952750"/>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nb-NO">
              <a:ea typeface="ＭＳ Ｐゴシック" charset="0"/>
            </a:endParaRPr>
          </a:p>
        </p:txBody>
      </p:sp>
      <p:sp>
        <p:nvSpPr>
          <p:cNvPr id="4100" name="Line 4"/>
          <p:cNvSpPr>
            <a:spLocks noChangeShapeType="1"/>
          </p:cNvSpPr>
          <p:nvPr/>
        </p:nvSpPr>
        <p:spPr bwMode="auto">
          <a:xfrm>
            <a:off x="1908175" y="5373688"/>
            <a:ext cx="5362575" cy="1587"/>
          </a:xfrm>
          <a:prstGeom prst="line">
            <a:avLst/>
          </a:prstGeom>
          <a:noFill/>
          <a:ln w="93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nb-NO">
              <a:ea typeface="ＭＳ Ｐゴシック" charset="0"/>
            </a:endParaRPr>
          </a:p>
        </p:txBody>
      </p:sp>
      <p:sp>
        <p:nvSpPr>
          <p:cNvPr id="4101" name="Text Box 5"/>
          <p:cNvSpPr txBox="1">
            <a:spLocks noChangeArrowheads="1"/>
          </p:cNvSpPr>
          <p:nvPr/>
        </p:nvSpPr>
        <p:spPr bwMode="auto">
          <a:xfrm>
            <a:off x="1619250" y="5692775"/>
            <a:ext cx="180975" cy="427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nb-NO">
              <a:ea typeface="ＭＳ Ｐゴシック" charset="0"/>
            </a:endParaRPr>
          </a:p>
        </p:txBody>
      </p:sp>
      <p:sp>
        <p:nvSpPr>
          <p:cNvPr id="4102" name="Text Box 6"/>
          <p:cNvSpPr txBox="1">
            <a:spLocks noChangeArrowheads="1"/>
          </p:cNvSpPr>
          <p:nvPr/>
        </p:nvSpPr>
        <p:spPr bwMode="auto">
          <a:xfrm>
            <a:off x="179388" y="5516563"/>
            <a:ext cx="3816350" cy="542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5pPr>
            <a:lvl6pPr marL="25146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6pPr>
            <a:lvl7pPr marL="29718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7pPr>
            <a:lvl8pPr marL="34290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8pPr>
            <a:lvl9pPr marL="38862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9pPr>
          </a:lstStyle>
          <a:p>
            <a:pPr>
              <a:lnSpc>
                <a:spcPct val="100000"/>
              </a:lnSpc>
              <a:defRPr/>
            </a:pPr>
            <a:r>
              <a:rPr lang="en-GB" sz="3200" dirty="0" smtClean="0">
                <a:latin typeface="Calibri"/>
                <a:cs typeface="Calibri"/>
              </a:rPr>
              <a:t>Intellectual deficiency</a:t>
            </a:r>
          </a:p>
        </p:txBody>
      </p:sp>
      <p:sp>
        <p:nvSpPr>
          <p:cNvPr id="4103" name="Text Box 7"/>
          <p:cNvSpPr txBox="1">
            <a:spLocks noChangeArrowheads="1"/>
          </p:cNvSpPr>
          <p:nvPr/>
        </p:nvSpPr>
        <p:spPr bwMode="auto">
          <a:xfrm>
            <a:off x="4500563" y="5516563"/>
            <a:ext cx="396081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5pPr>
            <a:lvl6pPr marL="25146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6pPr>
            <a:lvl7pPr marL="29718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7pPr>
            <a:lvl8pPr marL="34290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8pPr>
            <a:lvl9pPr marL="38862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9pPr>
          </a:lstStyle>
          <a:p>
            <a:pPr>
              <a:lnSpc>
                <a:spcPct val="100000"/>
              </a:lnSpc>
              <a:defRPr/>
            </a:pPr>
            <a:r>
              <a:rPr lang="en-GB" sz="3200" dirty="0" smtClean="0"/>
              <a:t>   </a:t>
            </a:r>
            <a:r>
              <a:rPr lang="en-GB" sz="3200" dirty="0" smtClean="0">
                <a:latin typeface="Calibri"/>
                <a:cs typeface="Calibri"/>
              </a:rPr>
              <a:t>Psychiatric disorder</a:t>
            </a:r>
          </a:p>
        </p:txBody>
      </p:sp>
      <p:sp>
        <p:nvSpPr>
          <p:cNvPr id="4104" name="Text Box 8"/>
          <p:cNvSpPr txBox="1">
            <a:spLocks noChangeArrowheads="1"/>
          </p:cNvSpPr>
          <p:nvPr/>
        </p:nvSpPr>
        <p:spPr bwMode="auto">
          <a:xfrm>
            <a:off x="3779838" y="1773238"/>
            <a:ext cx="1296987"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5pPr>
            <a:lvl6pPr marL="25146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6pPr>
            <a:lvl7pPr marL="29718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7pPr>
            <a:lvl8pPr marL="34290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8pPr>
            <a:lvl9pPr marL="3886200" indent="-228600" defTabSz="449263" fontAlgn="base">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defRPr>
            </a:lvl9pPr>
          </a:lstStyle>
          <a:p>
            <a:pPr>
              <a:lnSpc>
                <a:spcPct val="100000"/>
              </a:lnSpc>
              <a:spcBef>
                <a:spcPts val="2000"/>
              </a:spcBef>
              <a:defRPr/>
            </a:pPr>
            <a:r>
              <a:rPr lang="en-GB" sz="3200" dirty="0" smtClean="0">
                <a:latin typeface="Calibri"/>
                <a:cs typeface="Calibri"/>
              </a:rPr>
              <a:t>Crime</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9144000" cy="64262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04463437"/>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1"/>
          <p:cNvSpPr>
            <a:spLocks noChangeShapeType="1"/>
          </p:cNvSpPr>
          <p:nvPr/>
        </p:nvSpPr>
        <p:spPr bwMode="auto">
          <a:xfrm>
            <a:off x="827088" y="1196975"/>
            <a:ext cx="1944687" cy="215900"/>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15362" name="Line 2"/>
          <p:cNvSpPr>
            <a:spLocks noChangeShapeType="1"/>
          </p:cNvSpPr>
          <p:nvPr/>
        </p:nvSpPr>
        <p:spPr bwMode="auto">
          <a:xfrm>
            <a:off x="2771775" y="1412875"/>
            <a:ext cx="1728788" cy="720725"/>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15363" name="Line 3"/>
          <p:cNvSpPr>
            <a:spLocks noChangeShapeType="1"/>
          </p:cNvSpPr>
          <p:nvPr/>
        </p:nvSpPr>
        <p:spPr bwMode="auto">
          <a:xfrm>
            <a:off x="4500563" y="2133600"/>
            <a:ext cx="935037" cy="1150938"/>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15364" name="Line 4"/>
          <p:cNvSpPr>
            <a:spLocks noChangeShapeType="1"/>
          </p:cNvSpPr>
          <p:nvPr/>
        </p:nvSpPr>
        <p:spPr bwMode="auto">
          <a:xfrm>
            <a:off x="5435600" y="3284538"/>
            <a:ext cx="504825" cy="2663825"/>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15365" name="Line 5"/>
          <p:cNvSpPr>
            <a:spLocks noChangeShapeType="1"/>
          </p:cNvSpPr>
          <p:nvPr/>
        </p:nvSpPr>
        <p:spPr bwMode="auto">
          <a:xfrm flipV="1">
            <a:off x="395288" y="331788"/>
            <a:ext cx="1587" cy="6051550"/>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15366" name="Line 6"/>
          <p:cNvSpPr>
            <a:spLocks noChangeShapeType="1"/>
          </p:cNvSpPr>
          <p:nvPr/>
        </p:nvSpPr>
        <p:spPr bwMode="auto">
          <a:xfrm>
            <a:off x="395288" y="6381750"/>
            <a:ext cx="8208962" cy="1588"/>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nb-NO"/>
          </a:p>
        </p:txBody>
      </p:sp>
      <p:sp>
        <p:nvSpPr>
          <p:cNvPr id="15367" name="Text Box 7"/>
          <p:cNvSpPr txBox="1">
            <a:spLocks noChangeArrowheads="1"/>
          </p:cNvSpPr>
          <p:nvPr/>
        </p:nvSpPr>
        <p:spPr bwMode="auto">
          <a:xfrm>
            <a:off x="2771775" y="6400800"/>
            <a:ext cx="396081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500"/>
              </a:spcBef>
            </a:pPr>
            <a:r>
              <a:rPr lang="nb-NO" altLang="x-none" b="1">
                <a:solidFill>
                  <a:schemeClr val="tx1"/>
                </a:solidFill>
                <a:latin typeface="Calibri" charset="0"/>
                <a:ea typeface="MS Gothic" charset="-128"/>
              </a:rPr>
              <a:t>TID</a:t>
            </a:r>
          </a:p>
        </p:txBody>
      </p:sp>
      <p:sp>
        <p:nvSpPr>
          <p:cNvPr id="15368" name="Text Box 8"/>
          <p:cNvSpPr txBox="1">
            <a:spLocks noChangeArrowheads="1"/>
          </p:cNvSpPr>
          <p:nvPr/>
        </p:nvSpPr>
        <p:spPr bwMode="auto">
          <a:xfrm>
            <a:off x="0" y="1052513"/>
            <a:ext cx="395288" cy="304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500"/>
              </a:spcBef>
            </a:pPr>
            <a:r>
              <a:rPr lang="nb-NO" altLang="x-none" b="1">
                <a:solidFill>
                  <a:schemeClr val="tx1"/>
                </a:solidFill>
                <a:latin typeface="Calibri" charset="0"/>
                <a:ea typeface="MS Gothic" charset="-128"/>
              </a:rPr>
              <a:t>KONTROLL</a:t>
            </a:r>
          </a:p>
        </p:txBody>
      </p:sp>
      <p:sp>
        <p:nvSpPr>
          <p:cNvPr id="15369" name="Text Box 9"/>
          <p:cNvSpPr txBox="1">
            <a:spLocks noChangeArrowheads="1"/>
          </p:cNvSpPr>
          <p:nvPr/>
        </p:nvSpPr>
        <p:spPr bwMode="auto">
          <a:xfrm>
            <a:off x="2555875" y="908050"/>
            <a:ext cx="3603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1</a:t>
            </a:r>
          </a:p>
        </p:txBody>
      </p:sp>
      <p:sp>
        <p:nvSpPr>
          <p:cNvPr id="15370" name="Text Box 10"/>
          <p:cNvSpPr txBox="1">
            <a:spLocks noChangeArrowheads="1"/>
          </p:cNvSpPr>
          <p:nvPr/>
        </p:nvSpPr>
        <p:spPr bwMode="auto">
          <a:xfrm>
            <a:off x="4284663" y="1700213"/>
            <a:ext cx="5746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2</a:t>
            </a:r>
          </a:p>
        </p:txBody>
      </p:sp>
      <p:sp>
        <p:nvSpPr>
          <p:cNvPr id="15371" name="Text Box 11"/>
          <p:cNvSpPr txBox="1">
            <a:spLocks noChangeArrowheads="1"/>
          </p:cNvSpPr>
          <p:nvPr/>
        </p:nvSpPr>
        <p:spPr bwMode="auto">
          <a:xfrm>
            <a:off x="5364163" y="2852738"/>
            <a:ext cx="5032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3</a:t>
            </a:r>
          </a:p>
        </p:txBody>
      </p:sp>
      <p:sp>
        <p:nvSpPr>
          <p:cNvPr id="15372" name="Text Box 20"/>
          <p:cNvSpPr txBox="1">
            <a:spLocks noChangeArrowheads="1"/>
          </p:cNvSpPr>
          <p:nvPr/>
        </p:nvSpPr>
        <p:spPr bwMode="auto">
          <a:xfrm>
            <a:off x="2843213" y="476250"/>
            <a:ext cx="1871662"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Økt mistrivsel</a:t>
            </a:r>
          </a:p>
        </p:txBody>
      </p:sp>
      <p:sp>
        <p:nvSpPr>
          <p:cNvPr id="15373" name="Text Box 21"/>
          <p:cNvSpPr txBox="1">
            <a:spLocks noChangeArrowheads="1"/>
          </p:cNvSpPr>
          <p:nvPr/>
        </p:nvSpPr>
        <p:spPr bwMode="auto">
          <a:xfrm>
            <a:off x="4572000" y="1341438"/>
            <a:ext cx="180022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Trawling</a:t>
            </a:r>
          </a:p>
        </p:txBody>
      </p:sp>
      <p:sp>
        <p:nvSpPr>
          <p:cNvPr id="15374" name="Text Box 22"/>
          <p:cNvSpPr txBox="1">
            <a:spLocks noChangeArrowheads="1"/>
          </p:cNvSpPr>
          <p:nvPr/>
        </p:nvSpPr>
        <p:spPr bwMode="auto">
          <a:xfrm>
            <a:off x="5795963" y="2636838"/>
            <a:ext cx="2087562"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Grooming</a:t>
            </a:r>
          </a:p>
        </p:txBody>
      </p:sp>
      <p:sp>
        <p:nvSpPr>
          <p:cNvPr id="15375" name="AutoShape 23"/>
          <p:cNvSpPr>
            <a:spLocks noChangeArrowheads="1"/>
          </p:cNvSpPr>
          <p:nvPr/>
        </p:nvSpPr>
        <p:spPr bwMode="auto">
          <a:xfrm>
            <a:off x="1116013" y="2205038"/>
            <a:ext cx="1584325" cy="1441450"/>
          </a:xfrm>
          <a:prstGeom prst="cloudCallout">
            <a:avLst>
              <a:gd name="adj1" fmla="val 47194"/>
              <a:gd name="adj2" fmla="val -96144"/>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pPr>
            <a:endParaRPr lang="nb-NO" altLang="x-none">
              <a:solidFill>
                <a:schemeClr val="tx1"/>
              </a:solidFill>
              <a:latin typeface="Calibri" charset="0"/>
            </a:endParaRPr>
          </a:p>
        </p:txBody>
      </p:sp>
      <p:sp>
        <p:nvSpPr>
          <p:cNvPr id="15376" name="AutoShape 24"/>
          <p:cNvSpPr>
            <a:spLocks noChangeArrowheads="1"/>
          </p:cNvSpPr>
          <p:nvPr/>
        </p:nvSpPr>
        <p:spPr bwMode="auto">
          <a:xfrm>
            <a:off x="2411413" y="3284538"/>
            <a:ext cx="1585912" cy="1728787"/>
          </a:xfrm>
          <a:prstGeom prst="cloudCallout">
            <a:avLst>
              <a:gd name="adj1" fmla="val 70120"/>
              <a:gd name="adj2" fmla="val -105833"/>
            </a:avLst>
          </a:prstGeom>
          <a:solidFill>
            <a:srgbClr val="FF66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pPr>
            <a:endParaRPr lang="nb-NO" altLang="x-none">
              <a:solidFill>
                <a:schemeClr val="tx1"/>
              </a:solidFill>
              <a:latin typeface="Calibri" charset="0"/>
            </a:endParaRPr>
          </a:p>
        </p:txBody>
      </p:sp>
      <p:sp>
        <p:nvSpPr>
          <p:cNvPr id="15377" name="Text Box 25"/>
          <p:cNvSpPr txBox="1">
            <a:spLocks noChangeArrowheads="1"/>
          </p:cNvSpPr>
          <p:nvPr/>
        </p:nvSpPr>
        <p:spPr bwMode="auto">
          <a:xfrm>
            <a:off x="2627313" y="3429000"/>
            <a:ext cx="1223962" cy="92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Det er ikke farlig, lov å kikke</a:t>
            </a:r>
          </a:p>
        </p:txBody>
      </p:sp>
      <p:sp>
        <p:nvSpPr>
          <p:cNvPr id="15378" name="AutoShape 26"/>
          <p:cNvSpPr>
            <a:spLocks noChangeArrowheads="1"/>
          </p:cNvSpPr>
          <p:nvPr/>
        </p:nvSpPr>
        <p:spPr bwMode="auto">
          <a:xfrm>
            <a:off x="3779838" y="4365625"/>
            <a:ext cx="1800225" cy="1584325"/>
          </a:xfrm>
          <a:prstGeom prst="cloudCallout">
            <a:avLst>
              <a:gd name="adj1" fmla="val 35801"/>
              <a:gd name="adj2" fmla="val -110921"/>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pPr>
            <a:endParaRPr lang="nb-NO" altLang="x-none">
              <a:solidFill>
                <a:schemeClr val="tx1"/>
              </a:solidFill>
              <a:latin typeface="Calibri" charset="0"/>
            </a:endParaRPr>
          </a:p>
        </p:txBody>
      </p:sp>
      <p:sp>
        <p:nvSpPr>
          <p:cNvPr id="15379" name="Text Box 28"/>
          <p:cNvSpPr txBox="1">
            <a:spLocks noChangeArrowheads="1"/>
          </p:cNvSpPr>
          <p:nvPr/>
        </p:nvSpPr>
        <p:spPr bwMode="auto">
          <a:xfrm>
            <a:off x="6156325" y="4797425"/>
            <a:ext cx="2663825"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250"/>
              </a:spcBef>
            </a:pPr>
            <a:r>
              <a:rPr lang="nb-NO" altLang="x-none" sz="2000" b="1">
                <a:solidFill>
                  <a:schemeClr val="tx1"/>
                </a:solidFill>
                <a:latin typeface="Calibri" charset="0"/>
                <a:ea typeface="MS Gothic" charset="-128"/>
              </a:rPr>
              <a:t>Overgrep</a:t>
            </a:r>
          </a:p>
        </p:txBody>
      </p:sp>
      <p:sp>
        <p:nvSpPr>
          <p:cNvPr id="15380" name="Text Box 29"/>
          <p:cNvSpPr txBox="1">
            <a:spLocks noChangeArrowheads="1"/>
          </p:cNvSpPr>
          <p:nvPr/>
        </p:nvSpPr>
        <p:spPr bwMode="auto">
          <a:xfrm>
            <a:off x="1403350" y="2492375"/>
            <a:ext cx="1296988"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Seksuell fantasi</a:t>
            </a:r>
          </a:p>
        </p:txBody>
      </p:sp>
      <p:sp>
        <p:nvSpPr>
          <p:cNvPr id="138271" name="Text Box 31"/>
          <p:cNvSpPr txBox="1">
            <a:spLocks noChangeArrowheads="1"/>
          </p:cNvSpPr>
          <p:nvPr/>
        </p:nvSpPr>
        <p:spPr bwMode="auto">
          <a:xfrm>
            <a:off x="971550" y="333375"/>
            <a:ext cx="1944688" cy="366713"/>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50000"/>
              </a:spcBef>
              <a:defRPr/>
            </a:pPr>
            <a:r>
              <a:rPr lang="nb-NO" sz="1800">
                <a:solidFill>
                  <a:schemeClr val="tx1"/>
                </a:solidFill>
                <a:latin typeface="Calibri"/>
                <a:ea typeface="ＭＳ Ｐゴシック" charset="0"/>
                <a:cs typeface="Calibri"/>
              </a:rPr>
              <a:t>Livssituasjon</a:t>
            </a:r>
          </a:p>
        </p:txBody>
      </p:sp>
      <p:sp>
        <p:nvSpPr>
          <p:cNvPr id="138272" name="Text Box 32"/>
          <p:cNvSpPr txBox="1">
            <a:spLocks noChangeArrowheads="1"/>
          </p:cNvSpPr>
          <p:nvPr/>
        </p:nvSpPr>
        <p:spPr bwMode="auto">
          <a:xfrm>
            <a:off x="4140200" y="4652963"/>
            <a:ext cx="1079500" cy="1190625"/>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50000"/>
              </a:spcBef>
              <a:defRPr/>
            </a:pPr>
            <a:r>
              <a:rPr lang="nb-NO" sz="1800">
                <a:solidFill>
                  <a:schemeClr val="tx1"/>
                </a:solidFill>
                <a:latin typeface="Calibri"/>
                <a:ea typeface="ＭＳ Ｐゴシック" charset="0"/>
                <a:cs typeface="Calibri"/>
              </a:rPr>
              <a:t>Hun tar ikke skade av det</a:t>
            </a:r>
          </a:p>
        </p:txBody>
      </p:sp>
    </p:spTree>
    <p:extLst>
      <p:ext uri="{BB962C8B-B14F-4D97-AF65-F5344CB8AC3E}">
        <p14:creationId xmlns:p14="http://schemas.microsoft.com/office/powerpoint/2010/main" val="51361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1"/>
          <p:cNvSpPr>
            <a:spLocks noChangeShapeType="1"/>
          </p:cNvSpPr>
          <p:nvPr/>
        </p:nvSpPr>
        <p:spPr bwMode="auto">
          <a:xfrm>
            <a:off x="827088" y="1196975"/>
            <a:ext cx="1944687" cy="215900"/>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410" name="Line 2"/>
          <p:cNvSpPr>
            <a:spLocks noChangeShapeType="1"/>
          </p:cNvSpPr>
          <p:nvPr/>
        </p:nvSpPr>
        <p:spPr bwMode="auto">
          <a:xfrm>
            <a:off x="2771775" y="1412875"/>
            <a:ext cx="1728788" cy="72072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411" name="Line 3"/>
          <p:cNvSpPr>
            <a:spLocks noChangeShapeType="1"/>
          </p:cNvSpPr>
          <p:nvPr/>
        </p:nvSpPr>
        <p:spPr bwMode="auto">
          <a:xfrm>
            <a:off x="4500563" y="2133600"/>
            <a:ext cx="935037" cy="1150938"/>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412" name="Line 4"/>
          <p:cNvSpPr>
            <a:spLocks noChangeShapeType="1"/>
          </p:cNvSpPr>
          <p:nvPr/>
        </p:nvSpPr>
        <p:spPr bwMode="auto">
          <a:xfrm>
            <a:off x="5435600" y="3284538"/>
            <a:ext cx="504825" cy="2663825"/>
          </a:xfrm>
          <a:prstGeom prst="line">
            <a:avLst/>
          </a:prstGeom>
          <a:noFill/>
          <a:ln w="381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413" name="Line 5"/>
          <p:cNvSpPr>
            <a:spLocks noChangeShapeType="1"/>
          </p:cNvSpPr>
          <p:nvPr/>
        </p:nvSpPr>
        <p:spPr bwMode="auto">
          <a:xfrm flipV="1">
            <a:off x="395288" y="331788"/>
            <a:ext cx="1587" cy="6051550"/>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414" name="Line 6"/>
          <p:cNvSpPr>
            <a:spLocks noChangeShapeType="1"/>
          </p:cNvSpPr>
          <p:nvPr/>
        </p:nvSpPr>
        <p:spPr bwMode="auto">
          <a:xfrm>
            <a:off x="395288" y="6381750"/>
            <a:ext cx="8208962" cy="1588"/>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415" name="Text Box 7"/>
          <p:cNvSpPr txBox="1">
            <a:spLocks noChangeArrowheads="1"/>
          </p:cNvSpPr>
          <p:nvPr/>
        </p:nvSpPr>
        <p:spPr bwMode="auto">
          <a:xfrm>
            <a:off x="2339975" y="6381750"/>
            <a:ext cx="3960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500"/>
              </a:spcBef>
            </a:pPr>
            <a:r>
              <a:rPr lang="nb-NO" altLang="x-none" sz="1800" b="1">
                <a:solidFill>
                  <a:schemeClr val="tx1"/>
                </a:solidFill>
                <a:latin typeface="Calibri" charset="0"/>
                <a:ea typeface="MS Gothic" charset="-128"/>
              </a:rPr>
              <a:t>TID</a:t>
            </a:r>
          </a:p>
        </p:txBody>
      </p:sp>
      <p:sp>
        <p:nvSpPr>
          <p:cNvPr id="17416" name="Text Box 8"/>
          <p:cNvSpPr txBox="1">
            <a:spLocks noChangeArrowheads="1"/>
          </p:cNvSpPr>
          <p:nvPr/>
        </p:nvSpPr>
        <p:spPr bwMode="auto">
          <a:xfrm>
            <a:off x="0" y="1052513"/>
            <a:ext cx="395288"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500"/>
              </a:spcBef>
            </a:pPr>
            <a:r>
              <a:rPr lang="nb-NO" altLang="x-none" sz="1800" b="1">
                <a:solidFill>
                  <a:schemeClr val="tx1"/>
                </a:solidFill>
                <a:latin typeface="Calibri" charset="0"/>
                <a:ea typeface="MS Gothic" charset="-128"/>
              </a:rPr>
              <a:t>KONTROL</a:t>
            </a:r>
          </a:p>
          <a:p>
            <a:pPr eaLnBrk="1" hangingPunct="1">
              <a:lnSpc>
                <a:spcPct val="100000"/>
              </a:lnSpc>
              <a:spcBef>
                <a:spcPts val="1500"/>
              </a:spcBef>
            </a:pPr>
            <a:r>
              <a:rPr lang="nb-NO" altLang="x-none" sz="1800" b="1">
                <a:solidFill>
                  <a:schemeClr val="tx1"/>
                </a:solidFill>
                <a:latin typeface="Calibri" charset="0"/>
                <a:ea typeface="MS Gothic" charset="-128"/>
              </a:rPr>
              <a:t>L</a:t>
            </a:r>
          </a:p>
        </p:txBody>
      </p:sp>
      <p:sp>
        <p:nvSpPr>
          <p:cNvPr id="17417" name="Text Box 9"/>
          <p:cNvSpPr txBox="1">
            <a:spLocks noChangeArrowheads="1"/>
          </p:cNvSpPr>
          <p:nvPr/>
        </p:nvSpPr>
        <p:spPr bwMode="auto">
          <a:xfrm>
            <a:off x="2555875" y="908050"/>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1</a:t>
            </a:r>
          </a:p>
        </p:txBody>
      </p:sp>
      <p:sp>
        <p:nvSpPr>
          <p:cNvPr id="17418" name="Text Box 10"/>
          <p:cNvSpPr txBox="1">
            <a:spLocks noChangeArrowheads="1"/>
          </p:cNvSpPr>
          <p:nvPr/>
        </p:nvSpPr>
        <p:spPr bwMode="auto">
          <a:xfrm>
            <a:off x="4284663" y="1700213"/>
            <a:ext cx="574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2</a:t>
            </a:r>
          </a:p>
        </p:txBody>
      </p:sp>
      <p:sp>
        <p:nvSpPr>
          <p:cNvPr id="17419" name="Text Box 11"/>
          <p:cNvSpPr txBox="1">
            <a:spLocks noChangeArrowheads="1"/>
          </p:cNvSpPr>
          <p:nvPr/>
        </p:nvSpPr>
        <p:spPr bwMode="auto">
          <a:xfrm>
            <a:off x="5364163" y="2852738"/>
            <a:ext cx="503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chemeClr val="tx1"/>
                </a:solidFill>
                <a:latin typeface="Calibri" charset="0"/>
                <a:ea typeface="MS Gothic" charset="-128"/>
              </a:rPr>
              <a:t>3</a:t>
            </a:r>
          </a:p>
        </p:txBody>
      </p:sp>
      <p:sp>
        <p:nvSpPr>
          <p:cNvPr id="17420" name="Text Box 21"/>
          <p:cNvSpPr txBox="1">
            <a:spLocks noChangeArrowheads="1"/>
          </p:cNvSpPr>
          <p:nvPr/>
        </p:nvSpPr>
        <p:spPr bwMode="auto">
          <a:xfrm>
            <a:off x="4572000" y="1557338"/>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pPr>
            <a:r>
              <a:rPr lang="nb-NO" altLang="x-none" sz="1800">
                <a:latin typeface="Calibri" charset="0"/>
                <a:ea typeface="MS Gothic" charset="-128"/>
              </a:rPr>
              <a:t>Dagdrømming, tråling</a:t>
            </a:r>
          </a:p>
        </p:txBody>
      </p:sp>
      <p:sp>
        <p:nvSpPr>
          <p:cNvPr id="17421" name="Text Box 22"/>
          <p:cNvSpPr txBox="1">
            <a:spLocks noChangeArrowheads="1"/>
          </p:cNvSpPr>
          <p:nvPr/>
        </p:nvSpPr>
        <p:spPr bwMode="auto">
          <a:xfrm>
            <a:off x="5651500" y="2636838"/>
            <a:ext cx="20875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pPr>
            <a:r>
              <a:rPr lang="nb-NO" altLang="x-none" sz="1800">
                <a:latin typeface="Calibri" charset="0"/>
                <a:ea typeface="MS Gothic" charset="-128"/>
              </a:rPr>
              <a:t>Kontakt, </a:t>
            </a:r>
          </a:p>
          <a:p>
            <a:pPr eaLnBrk="1" hangingPunct="1">
              <a:lnSpc>
                <a:spcPct val="100000"/>
              </a:lnSpc>
            </a:pPr>
            <a:r>
              <a:rPr lang="nb-NO" altLang="x-none" sz="1800">
                <a:latin typeface="Calibri" charset="0"/>
                <a:ea typeface="MS Gothic" charset="-128"/>
              </a:rPr>
              <a:t>Grooming</a:t>
            </a:r>
          </a:p>
        </p:txBody>
      </p:sp>
      <p:sp>
        <p:nvSpPr>
          <p:cNvPr id="17422" name="AutoShape 23"/>
          <p:cNvSpPr>
            <a:spLocks noChangeArrowheads="1"/>
          </p:cNvSpPr>
          <p:nvPr/>
        </p:nvSpPr>
        <p:spPr bwMode="auto">
          <a:xfrm>
            <a:off x="1116013" y="2205038"/>
            <a:ext cx="1584325" cy="1441450"/>
          </a:xfrm>
          <a:prstGeom prst="cloudCallout">
            <a:avLst>
              <a:gd name="adj1" fmla="val 47194"/>
              <a:gd name="adj2" fmla="val -96144"/>
            </a:avLst>
          </a:prstGeom>
          <a:solidFill>
            <a:srgbClr val="FFFF00"/>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pPr>
            <a:endParaRPr lang="nb-NO" altLang="x-none" sz="1800">
              <a:latin typeface="Calibri" charset="0"/>
            </a:endParaRPr>
          </a:p>
        </p:txBody>
      </p:sp>
      <p:sp>
        <p:nvSpPr>
          <p:cNvPr id="17423" name="AutoShape 24"/>
          <p:cNvSpPr>
            <a:spLocks noChangeArrowheads="1"/>
          </p:cNvSpPr>
          <p:nvPr/>
        </p:nvSpPr>
        <p:spPr bwMode="auto">
          <a:xfrm>
            <a:off x="2411413" y="3284538"/>
            <a:ext cx="1585912" cy="1152525"/>
          </a:xfrm>
          <a:prstGeom prst="cloudCallout">
            <a:avLst>
              <a:gd name="adj1" fmla="val 70120"/>
              <a:gd name="adj2" fmla="val -133745"/>
            </a:avLst>
          </a:prstGeom>
          <a:solidFill>
            <a:srgbClr val="FF6600"/>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pPr>
            <a:endParaRPr lang="nb-NO" altLang="x-none" sz="1800">
              <a:latin typeface="Calibri" charset="0"/>
            </a:endParaRPr>
          </a:p>
        </p:txBody>
      </p:sp>
      <p:sp>
        <p:nvSpPr>
          <p:cNvPr id="17424" name="Text Box 25"/>
          <p:cNvSpPr txBox="1">
            <a:spLocks noChangeArrowheads="1"/>
          </p:cNvSpPr>
          <p:nvPr/>
        </p:nvSpPr>
        <p:spPr bwMode="auto">
          <a:xfrm>
            <a:off x="2627313" y="3429000"/>
            <a:ext cx="12239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nb-NO" sz="1800">
                <a:solidFill>
                  <a:srgbClr val="000000"/>
                </a:solidFill>
                <a:latin typeface="Calibri" charset="0"/>
                <a:ea typeface="MS Gothic" charset="-128"/>
              </a:rPr>
              <a:t>”</a:t>
            </a:r>
            <a:r>
              <a:rPr lang="nb-NO" altLang="x-none" sz="1800">
                <a:solidFill>
                  <a:srgbClr val="000000"/>
                </a:solidFill>
                <a:latin typeface="Calibri" charset="0"/>
                <a:ea typeface="MS Gothic" charset="-128"/>
              </a:rPr>
              <a:t>det er lov å kikke</a:t>
            </a:r>
            <a:r>
              <a:rPr lang="nb-NO" altLang="nb-NO" sz="1800">
                <a:solidFill>
                  <a:srgbClr val="000000"/>
                </a:solidFill>
                <a:latin typeface="Calibri" charset="0"/>
                <a:ea typeface="MS Gothic" charset="-128"/>
              </a:rPr>
              <a:t>”</a:t>
            </a:r>
            <a:endParaRPr lang="nb-NO" altLang="x-none" sz="1800">
              <a:solidFill>
                <a:srgbClr val="000000"/>
              </a:solidFill>
              <a:latin typeface="Calibri" charset="0"/>
              <a:ea typeface="MS Gothic" charset="-128"/>
            </a:endParaRPr>
          </a:p>
        </p:txBody>
      </p:sp>
      <p:sp>
        <p:nvSpPr>
          <p:cNvPr id="17425" name="AutoShape 26"/>
          <p:cNvSpPr>
            <a:spLocks noChangeArrowheads="1"/>
          </p:cNvSpPr>
          <p:nvPr/>
        </p:nvSpPr>
        <p:spPr bwMode="auto">
          <a:xfrm>
            <a:off x="3708400" y="4365625"/>
            <a:ext cx="1871663" cy="1800225"/>
          </a:xfrm>
          <a:prstGeom prst="cloudCallout">
            <a:avLst>
              <a:gd name="adj1" fmla="val 36343"/>
              <a:gd name="adj2" fmla="val -103616"/>
            </a:avLst>
          </a:prstGeom>
          <a:solidFill>
            <a:srgbClr val="FF0000"/>
          </a:solidFill>
          <a:ln w="9360">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pPr>
            <a:endParaRPr lang="nb-NO" altLang="x-none" sz="1800">
              <a:latin typeface="Calibri" charset="0"/>
            </a:endParaRPr>
          </a:p>
        </p:txBody>
      </p:sp>
      <p:sp>
        <p:nvSpPr>
          <p:cNvPr id="17426" name="Text Box 28"/>
          <p:cNvSpPr txBox="1">
            <a:spLocks noChangeArrowheads="1"/>
          </p:cNvSpPr>
          <p:nvPr/>
        </p:nvSpPr>
        <p:spPr bwMode="auto">
          <a:xfrm>
            <a:off x="6480175" y="5516563"/>
            <a:ext cx="2663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250"/>
              </a:spcBef>
            </a:pPr>
            <a:r>
              <a:rPr lang="nb-NO" altLang="x-none" sz="1800" b="1">
                <a:solidFill>
                  <a:schemeClr val="tx1"/>
                </a:solidFill>
                <a:latin typeface="Calibri" charset="0"/>
                <a:ea typeface="MS Gothic" charset="-128"/>
              </a:rPr>
              <a:t>Overgrep</a:t>
            </a:r>
          </a:p>
        </p:txBody>
      </p:sp>
      <p:sp>
        <p:nvSpPr>
          <p:cNvPr id="17427" name="Text Box 29"/>
          <p:cNvSpPr txBox="1">
            <a:spLocks noChangeArrowheads="1"/>
          </p:cNvSpPr>
          <p:nvPr/>
        </p:nvSpPr>
        <p:spPr bwMode="auto">
          <a:xfrm>
            <a:off x="1403350" y="2492375"/>
            <a:ext cx="12969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charset="0"/>
                <a:ea typeface="ＭＳ Ｐゴシック" charset="-128"/>
              </a:defRPr>
            </a:lvl9pPr>
          </a:lstStyle>
          <a:p>
            <a:pPr eaLnBrk="1" hangingPunct="1">
              <a:lnSpc>
                <a:spcPct val="100000"/>
              </a:lnSpc>
              <a:spcBef>
                <a:spcPts val="1125"/>
              </a:spcBef>
            </a:pPr>
            <a:r>
              <a:rPr lang="nb-NO" altLang="x-none" sz="1800">
                <a:solidFill>
                  <a:srgbClr val="000000"/>
                </a:solidFill>
                <a:latin typeface="Calibri" charset="0"/>
                <a:ea typeface="MS Gothic" charset="-128"/>
              </a:rPr>
              <a:t>Seksuell fantasi</a:t>
            </a:r>
          </a:p>
        </p:txBody>
      </p:sp>
      <p:sp>
        <p:nvSpPr>
          <p:cNvPr id="17428" name="Text Box 22"/>
          <p:cNvSpPr txBox="1">
            <a:spLocks noChangeArrowheads="1"/>
          </p:cNvSpPr>
          <p:nvPr/>
        </p:nvSpPr>
        <p:spPr bwMode="auto">
          <a:xfrm>
            <a:off x="2843213" y="908050"/>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latin typeface="Calibri" charset="0"/>
              </a:rPr>
              <a:t>Frustrasjon</a:t>
            </a:r>
          </a:p>
        </p:txBody>
      </p:sp>
      <p:sp>
        <p:nvSpPr>
          <p:cNvPr id="17429" name="Text Box 23"/>
          <p:cNvSpPr txBox="1">
            <a:spLocks noChangeArrowheads="1"/>
          </p:cNvSpPr>
          <p:nvPr/>
        </p:nvSpPr>
        <p:spPr bwMode="auto">
          <a:xfrm>
            <a:off x="4140200" y="4652963"/>
            <a:ext cx="107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nb-NO" sz="1800">
                <a:solidFill>
                  <a:schemeClr val="tx1"/>
                </a:solidFill>
                <a:latin typeface="Calibri" charset="0"/>
              </a:rPr>
              <a:t>”</a:t>
            </a:r>
            <a:r>
              <a:rPr lang="nb-NO" altLang="x-none" sz="1800">
                <a:solidFill>
                  <a:schemeClr val="tx1"/>
                </a:solidFill>
                <a:latin typeface="Calibri" charset="0"/>
              </a:rPr>
              <a:t>hun har ikke vondt av det</a:t>
            </a:r>
            <a:r>
              <a:rPr lang="nb-NO" altLang="nb-NO" sz="1800">
                <a:solidFill>
                  <a:schemeClr val="tx1"/>
                </a:solidFill>
                <a:latin typeface="Calibri" charset="0"/>
              </a:rPr>
              <a:t>”</a:t>
            </a:r>
            <a:endParaRPr lang="nb-NO" altLang="x-none" sz="1800">
              <a:solidFill>
                <a:schemeClr val="tx1"/>
              </a:solidFill>
              <a:latin typeface="Calibri" charset="0"/>
            </a:endParaRPr>
          </a:p>
        </p:txBody>
      </p:sp>
      <p:sp>
        <p:nvSpPr>
          <p:cNvPr id="17430" name="Text Box 24"/>
          <p:cNvSpPr txBox="1">
            <a:spLocks noChangeArrowheads="1"/>
          </p:cNvSpPr>
          <p:nvPr/>
        </p:nvSpPr>
        <p:spPr bwMode="auto">
          <a:xfrm>
            <a:off x="6011863" y="544512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latin typeface="Calibri" charset="0"/>
              </a:rPr>
              <a:t>4</a:t>
            </a:r>
          </a:p>
        </p:txBody>
      </p:sp>
      <p:sp>
        <p:nvSpPr>
          <p:cNvPr id="17431" name="Text Box 27"/>
          <p:cNvSpPr txBox="1">
            <a:spLocks noChangeArrowheads="1"/>
          </p:cNvSpPr>
          <p:nvPr/>
        </p:nvSpPr>
        <p:spPr bwMode="auto">
          <a:xfrm>
            <a:off x="3132138" y="188913"/>
            <a:ext cx="17272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solidFill>
                  <a:srgbClr val="000000"/>
                </a:solidFill>
                <a:latin typeface="Calibri" charset="0"/>
              </a:rPr>
              <a:t>Stopp og tenk</a:t>
            </a:r>
          </a:p>
        </p:txBody>
      </p:sp>
      <p:sp>
        <p:nvSpPr>
          <p:cNvPr id="17432" name="Text Box 30"/>
          <p:cNvSpPr txBox="1">
            <a:spLocks noChangeArrowheads="1"/>
          </p:cNvSpPr>
          <p:nvPr/>
        </p:nvSpPr>
        <p:spPr bwMode="auto">
          <a:xfrm>
            <a:off x="5219700" y="620713"/>
            <a:ext cx="1081088"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solidFill>
                  <a:srgbClr val="000000"/>
                </a:solidFill>
                <a:latin typeface="Calibri" charset="0"/>
              </a:rPr>
              <a:t>Time out</a:t>
            </a:r>
          </a:p>
        </p:txBody>
      </p:sp>
      <p:sp>
        <p:nvSpPr>
          <p:cNvPr id="17433" name="Text Box 32"/>
          <p:cNvSpPr txBox="1">
            <a:spLocks noChangeArrowheads="1"/>
          </p:cNvSpPr>
          <p:nvPr/>
        </p:nvSpPr>
        <p:spPr bwMode="auto">
          <a:xfrm>
            <a:off x="7092950" y="2276475"/>
            <a:ext cx="1728788" cy="6461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solidFill>
                  <a:srgbClr val="000000"/>
                </a:solidFill>
                <a:latin typeface="Calibri" charset="0"/>
              </a:rPr>
              <a:t>Bruk venn/hjelper</a:t>
            </a:r>
          </a:p>
        </p:txBody>
      </p:sp>
      <p:sp>
        <p:nvSpPr>
          <p:cNvPr id="17434" name="Text Box 33"/>
          <p:cNvSpPr txBox="1">
            <a:spLocks noChangeArrowheads="1"/>
          </p:cNvSpPr>
          <p:nvPr/>
        </p:nvSpPr>
        <p:spPr bwMode="auto">
          <a:xfrm>
            <a:off x="6638925" y="3429000"/>
            <a:ext cx="226695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latin typeface="Calibri" charset="0"/>
              </a:rPr>
              <a:t>Kom deg vekk</a:t>
            </a:r>
          </a:p>
        </p:txBody>
      </p:sp>
      <p:sp>
        <p:nvSpPr>
          <p:cNvPr id="17435" name="Text Box 35"/>
          <p:cNvSpPr txBox="1">
            <a:spLocks noChangeArrowheads="1"/>
          </p:cNvSpPr>
          <p:nvPr/>
        </p:nvSpPr>
        <p:spPr bwMode="auto">
          <a:xfrm>
            <a:off x="6372225" y="1412875"/>
            <a:ext cx="1944688" cy="3698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128"/>
              </a:defRPr>
            </a:lvl1pPr>
            <a:lvl2pPr marL="742950" indent="-285750" eaLnBrk="0" hangingPunct="0">
              <a:defRPr sz="2400">
                <a:solidFill>
                  <a:schemeClr val="bg1"/>
                </a:solidFill>
                <a:latin typeface="Times New Roman" charset="0"/>
                <a:ea typeface="ＭＳ Ｐゴシック" charset="-128"/>
              </a:defRPr>
            </a:lvl2pPr>
            <a:lvl3pPr eaLnBrk="0" hangingPunct="0">
              <a:defRPr sz="2400">
                <a:solidFill>
                  <a:schemeClr val="bg1"/>
                </a:solidFill>
                <a:latin typeface="Times New Roman" charset="0"/>
                <a:ea typeface="ＭＳ Ｐゴシック" charset="-128"/>
              </a:defRPr>
            </a:lvl3pPr>
            <a:lvl4pPr eaLnBrk="0" hangingPunct="0">
              <a:defRPr sz="2400">
                <a:solidFill>
                  <a:schemeClr val="bg1"/>
                </a:solidFill>
                <a:latin typeface="Times New Roman" charset="0"/>
                <a:ea typeface="ＭＳ Ｐゴシック" charset="-128"/>
              </a:defRPr>
            </a:lvl4pPr>
            <a:lvl5pPr eaLnBrk="0" hangingPunct="0">
              <a:defRPr sz="2400">
                <a:solidFill>
                  <a:schemeClr val="bg1"/>
                </a:solidFill>
                <a:latin typeface="Times New Roman" charset="0"/>
                <a:ea typeface="ＭＳ Ｐゴシック" charset="-128"/>
              </a:defRPr>
            </a:lvl5pPr>
            <a:lvl6pPr marL="25146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6pPr>
            <a:lvl7pPr marL="29718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7pPr>
            <a:lvl8pPr marL="34290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8pPr>
            <a:lvl9pPr marL="3886200" indent="-228600" defTabSz="449263" eaLnBrk="0" fontAlgn="base" hangingPunct="0">
              <a:lnSpc>
                <a:spcPct val="27000"/>
              </a:lnSpc>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128"/>
              </a:defRPr>
            </a:lvl9pPr>
          </a:lstStyle>
          <a:p>
            <a:pPr eaLnBrk="1" hangingPunct="1">
              <a:lnSpc>
                <a:spcPct val="100000"/>
              </a:lnSpc>
              <a:spcBef>
                <a:spcPct val="50000"/>
              </a:spcBef>
            </a:pPr>
            <a:r>
              <a:rPr lang="nb-NO" altLang="x-none" sz="1800">
                <a:solidFill>
                  <a:srgbClr val="000000"/>
                </a:solidFill>
                <a:latin typeface="Calibri" charset="0"/>
              </a:rPr>
              <a:t>Løs</a:t>
            </a:r>
            <a:r>
              <a:rPr lang="nb-NO" altLang="x-none" sz="1800">
                <a:latin typeface="Calibri" charset="0"/>
              </a:rPr>
              <a:t> </a:t>
            </a:r>
            <a:r>
              <a:rPr lang="nb-NO" altLang="x-none" sz="1800">
                <a:solidFill>
                  <a:srgbClr val="000000"/>
                </a:solidFill>
                <a:latin typeface="Calibri" charset="0"/>
              </a:rPr>
              <a:t>problemet</a:t>
            </a:r>
          </a:p>
        </p:txBody>
      </p:sp>
    </p:spTree>
    <p:extLst>
      <p:ext uri="{BB962C8B-B14F-4D97-AF65-F5344CB8AC3E}">
        <p14:creationId xmlns:p14="http://schemas.microsoft.com/office/powerpoint/2010/main" val="1002222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nb-NO" smtClean="0"/>
          </a:p>
        </p:txBody>
      </p:sp>
      <p:pic>
        <p:nvPicPr>
          <p:cNvPr id="5" name="Plassholder for tabell 4" descr="Skjermbilde 2016-11-16 07.46.54.png"/>
          <p:cNvPicPr>
            <a:picLocks noGrp="1" noChangeAspect="1"/>
          </p:cNvPicPr>
          <p:nvPr>
            <p:ph type="tbl" idx="1"/>
          </p:nvPr>
        </p:nvPicPr>
        <p:blipFill>
          <a:blip r:embed="rId2">
            <a:extLst>
              <a:ext uri="{28A0092B-C50C-407E-A947-70E740481C1C}">
                <a14:useLocalDpi xmlns:a14="http://schemas.microsoft.com/office/drawing/2010/main" val="0"/>
              </a:ext>
            </a:extLst>
          </a:blip>
          <a:srcRect l="-15491" r="-15491"/>
          <a:stretch>
            <a:fillRect/>
          </a:stretch>
        </p:blipFill>
        <p:spPr>
          <a:xfrm>
            <a:off x="-1476375" y="0"/>
            <a:ext cx="12169775" cy="6958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74612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0"/>
            <a:ext cx="8229600" cy="908050"/>
          </a:xfrm>
        </p:spPr>
        <p:txBody>
          <a:bodyPr/>
          <a:lstStyle/>
          <a:p>
            <a:pPr eaLnBrk="1" hangingPunct="1">
              <a:defRPr/>
            </a:pPr>
            <a:r>
              <a:rPr lang="nb-NO" dirty="0" smtClean="0">
                <a:latin typeface="Calibri" charset="0"/>
                <a:ea typeface="MS Gothic" charset="0"/>
                <a:cs typeface="MS Gothic" charset="0"/>
              </a:rPr>
              <a:t>ARMIDILO </a:t>
            </a:r>
            <a:r>
              <a:rPr lang="nb-NO" dirty="0" smtClean="0">
                <a:latin typeface="Calibri" charset="0"/>
                <a:ea typeface="MS Gothic" charset="0"/>
                <a:cs typeface="MS Gothic" charset="0"/>
              </a:rPr>
              <a:t>+ KAOS </a:t>
            </a:r>
            <a:r>
              <a:rPr lang="nb-NO" dirty="0" smtClean="0">
                <a:latin typeface="Calibri" charset="0"/>
                <a:ea typeface="MS Gothic" charset="0"/>
                <a:cs typeface="MS Gothic" charset="0"/>
              </a:rPr>
              <a:t>+ </a:t>
            </a:r>
            <a:r>
              <a:rPr lang="nb-NO" dirty="0" smtClean="0">
                <a:latin typeface="Calibri" charset="0"/>
                <a:ea typeface="MS Gothic" charset="0"/>
                <a:cs typeface="MS Gothic" charset="0"/>
              </a:rPr>
              <a:t>Dialogisk </a:t>
            </a:r>
            <a:endParaRPr lang="nb-NO" dirty="0" smtClean="0">
              <a:latin typeface="Calibri" charset="0"/>
              <a:ea typeface="MS Gothic" charset="0"/>
              <a:cs typeface="MS Gothic" charset="0"/>
            </a:endParaRPr>
          </a:p>
        </p:txBody>
      </p:sp>
      <p:pic>
        <p:nvPicPr>
          <p:cNvPr id="21506" name="Picture 3" descr="bild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908050"/>
            <a:ext cx="9144000" cy="594995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3940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nb-NO" altLang="en-US" sz="4000"/>
              <a:t/>
            </a:r>
            <a:br>
              <a:rPr lang="nb-NO" altLang="en-US" sz="4000"/>
            </a:br>
            <a:endParaRPr lang="nb-NO" altLang="en-US" sz="4000"/>
          </a:p>
        </p:txBody>
      </p:sp>
      <p:sp>
        <p:nvSpPr>
          <p:cNvPr id="35843" name="Rectangle 3"/>
          <p:cNvSpPr>
            <a:spLocks noGrp="1" noChangeArrowheads="1"/>
          </p:cNvSpPr>
          <p:nvPr>
            <p:ph type="body" idx="1"/>
          </p:nvPr>
        </p:nvSpPr>
        <p:spPr>
          <a:xfrm>
            <a:off x="395288" y="1169988"/>
            <a:ext cx="8424862" cy="5688012"/>
          </a:xfrm>
        </p:spPr>
        <p:txBody>
          <a:bodyPr/>
          <a:lstStyle/>
          <a:p>
            <a:pPr marL="0" indent="0" eaLnBrk="1" hangingPunct="1">
              <a:lnSpc>
                <a:spcPct val="100000"/>
              </a:lnSpc>
              <a:defRPr/>
            </a:pPr>
            <a:endParaRPr lang="nb-NO" altLang="en-US" sz="2800" dirty="0">
              <a:latin typeface="Calibri" panose="020F0502020204030204" pitchFamily="34" charset="0"/>
            </a:endParaRPr>
          </a:p>
        </p:txBody>
      </p:sp>
      <p:pic>
        <p:nvPicPr>
          <p:cNvPr id="41987" name="Bilde 1" descr="Skjermbilde 2016-11-16 07.49.5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675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eaLnBrk="1" hangingPunct="1">
              <a:defRPr/>
            </a:pPr>
            <a:endParaRPr lang="nb-NO" dirty="0" smtClean="0"/>
          </a:p>
        </p:txBody>
      </p:sp>
      <p:pic>
        <p:nvPicPr>
          <p:cNvPr id="4" name="Plassholder for innhold 3" descr="Skjermbilde 2016-11-16 08.11.19.png"/>
          <p:cNvPicPr>
            <a:picLocks noGrp="1" noChangeAspect="1"/>
          </p:cNvPicPr>
          <p:nvPr>
            <p:ph idx="1"/>
          </p:nvPr>
        </p:nvPicPr>
        <p:blipFill>
          <a:blip r:embed="rId2">
            <a:extLst>
              <a:ext uri="{28A0092B-C50C-407E-A947-70E740481C1C}">
                <a14:useLocalDpi xmlns:a14="http://schemas.microsoft.com/office/drawing/2010/main" val="0"/>
              </a:ext>
            </a:extLst>
          </a:blip>
          <a:srcRect l="-37242" r="-37242"/>
          <a:stretch>
            <a:fillRect/>
          </a:stretch>
        </p:blipFill>
        <p:spPr>
          <a:xfrm>
            <a:off x="-2989263" y="0"/>
            <a:ext cx="15338426" cy="6858000"/>
          </a:xfrm>
        </p:spPr>
      </p:pic>
    </p:spTree>
    <p:extLst>
      <p:ext uri="{BB962C8B-B14F-4D97-AF65-F5344CB8AC3E}">
        <p14:creationId xmlns:p14="http://schemas.microsoft.com/office/powerpoint/2010/main" val="23467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eaLnBrk="1" hangingPunct="1">
              <a:defRPr/>
            </a:pPr>
            <a:endParaRPr lang="nb-NO" smtClean="0"/>
          </a:p>
        </p:txBody>
      </p:sp>
      <p:pic>
        <p:nvPicPr>
          <p:cNvPr id="4" name="Plassholder for innhold 3" descr="Skjermbilde 2016-11-16 08.56.13.png"/>
          <p:cNvPicPr>
            <a:picLocks noGrp="1" noChangeAspect="1"/>
          </p:cNvPicPr>
          <p:nvPr>
            <p:ph idx="1"/>
          </p:nvPr>
        </p:nvPicPr>
        <p:blipFill>
          <a:blip r:embed="rId2">
            <a:extLst>
              <a:ext uri="{28A0092B-C50C-407E-A947-70E740481C1C}">
                <a14:useLocalDpi xmlns:a14="http://schemas.microsoft.com/office/drawing/2010/main" val="0"/>
              </a:ext>
            </a:extLst>
          </a:blip>
          <a:srcRect t="8562" b="8562"/>
          <a:stretch>
            <a:fillRect/>
          </a:stretch>
        </p:blipFill>
        <p:spPr>
          <a:xfrm>
            <a:off x="0" y="0"/>
            <a:ext cx="9144000" cy="6858000"/>
          </a:xfrm>
        </p:spPr>
      </p:pic>
    </p:spTree>
    <p:extLst>
      <p:ext uri="{BB962C8B-B14F-4D97-AF65-F5344CB8AC3E}">
        <p14:creationId xmlns:p14="http://schemas.microsoft.com/office/powerpoint/2010/main" val="1472935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nvGraphicFramePr>
        <p:xfrm>
          <a:off x="1151530" y="1224177"/>
          <a:ext cx="6624736" cy="4157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5990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nvGraphicFramePr>
        <p:xfrm>
          <a:off x="1259632" y="1350076"/>
          <a:ext cx="6624736" cy="4157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04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nvGraphicFramePr>
        <p:xfrm>
          <a:off x="1259632" y="1350076"/>
          <a:ext cx="6624736" cy="4157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2027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a:xfrm>
            <a:off x="457200" y="14105"/>
            <a:ext cx="8229600" cy="1143000"/>
          </a:xfrm>
        </p:spPr>
        <p:txBody>
          <a:bodyPr/>
          <a:lstStyle/>
          <a:p>
            <a:r>
              <a:rPr lang="nb-NO" dirty="0" err="1" smtClean="0"/>
              <a:t>Lærevasker</a:t>
            </a:r>
            <a:r>
              <a:rPr lang="nb-NO" dirty="0" smtClean="0"/>
              <a:t> og fengsel</a:t>
            </a:r>
            <a:endParaRPr lang="nb-NO" dirty="0"/>
          </a:p>
        </p:txBody>
      </p:sp>
      <p:graphicFrame>
        <p:nvGraphicFramePr>
          <p:cNvPr id="13" name="Plassholder for innhold 12"/>
          <p:cNvGraphicFramePr>
            <a:graphicFrameLocks noGrp="1"/>
          </p:cNvGraphicFramePr>
          <p:nvPr>
            <p:ph idx="1"/>
            <p:extLst/>
          </p:nvPr>
        </p:nvGraphicFramePr>
        <p:xfrm>
          <a:off x="457200" y="1157288"/>
          <a:ext cx="8229600" cy="2966720"/>
        </p:xfrm>
        <a:graphic>
          <a:graphicData uri="http://schemas.openxmlformats.org/drawingml/2006/table">
            <a:tbl>
              <a:tblPr firstRow="1" bandRow="1">
                <a:tableStyleId>{5C22544A-7EE6-4342-B048-85BDC9FD1C3A}</a:tableStyleId>
              </a:tblPr>
              <a:tblGrid>
                <a:gridCol w="3776259"/>
                <a:gridCol w="2149295"/>
                <a:gridCol w="2304046"/>
              </a:tblGrid>
              <a:tr h="370840">
                <a:tc>
                  <a:txBody>
                    <a:bodyPr/>
                    <a:lstStyle/>
                    <a:p>
                      <a:endParaRPr lang="nb-NO" dirty="0"/>
                    </a:p>
                  </a:txBody>
                  <a:tcPr/>
                </a:tc>
                <a:tc>
                  <a:txBody>
                    <a:bodyPr/>
                    <a:lstStyle/>
                    <a:p>
                      <a:r>
                        <a:rPr lang="nb-NO" dirty="0" smtClean="0"/>
                        <a:t>Lærevansker</a:t>
                      </a:r>
                      <a:endParaRPr lang="nb-NO" dirty="0"/>
                    </a:p>
                  </a:txBody>
                  <a:tcPr/>
                </a:tc>
                <a:tc>
                  <a:txBody>
                    <a:bodyPr/>
                    <a:lstStyle/>
                    <a:p>
                      <a:r>
                        <a:rPr lang="nb-NO" dirty="0" smtClean="0"/>
                        <a:t>Ikke lærevansker</a:t>
                      </a:r>
                      <a:endParaRPr lang="nb-NO" dirty="0"/>
                    </a:p>
                  </a:txBody>
                  <a:tcPr/>
                </a:tc>
              </a:tr>
              <a:tr h="370840">
                <a:tc>
                  <a:txBody>
                    <a:bodyPr/>
                    <a:lstStyle/>
                    <a:p>
                      <a:r>
                        <a:rPr lang="nb-NO" dirty="0" smtClean="0"/>
                        <a:t>Skulket skolen</a:t>
                      </a:r>
                      <a:endParaRPr lang="nb-NO" dirty="0"/>
                    </a:p>
                  </a:txBody>
                  <a:tcPr/>
                </a:tc>
                <a:tc>
                  <a:txBody>
                    <a:bodyPr/>
                    <a:lstStyle/>
                    <a:p>
                      <a:r>
                        <a:rPr lang="nb-NO" dirty="0" smtClean="0"/>
                        <a:t>57,1 %</a:t>
                      </a:r>
                      <a:endParaRPr lang="nb-NO" dirty="0"/>
                    </a:p>
                  </a:txBody>
                  <a:tcPr/>
                </a:tc>
                <a:tc>
                  <a:txBody>
                    <a:bodyPr/>
                    <a:lstStyle/>
                    <a:p>
                      <a:r>
                        <a:rPr lang="nb-NO" dirty="0" smtClean="0"/>
                        <a:t>31,7 %</a:t>
                      </a:r>
                      <a:endParaRPr lang="nb-NO" dirty="0"/>
                    </a:p>
                  </a:txBody>
                  <a:tcPr/>
                </a:tc>
              </a:tr>
              <a:tr h="370840">
                <a:tc>
                  <a:txBody>
                    <a:bodyPr/>
                    <a:lstStyle/>
                    <a:p>
                      <a:r>
                        <a:rPr lang="nb-NO" dirty="0" smtClean="0"/>
                        <a:t>Trengte hjelp på skolen</a:t>
                      </a:r>
                      <a:endParaRPr lang="nb-NO" dirty="0"/>
                    </a:p>
                  </a:txBody>
                  <a:tcPr/>
                </a:tc>
                <a:tc>
                  <a:txBody>
                    <a:bodyPr/>
                    <a:lstStyle/>
                    <a:p>
                      <a:r>
                        <a:rPr lang="nb-NO" dirty="0" smtClean="0"/>
                        <a:t>85,7 %</a:t>
                      </a:r>
                      <a:endParaRPr lang="nb-NO" dirty="0"/>
                    </a:p>
                  </a:txBody>
                  <a:tcPr/>
                </a:tc>
                <a:tc>
                  <a:txBody>
                    <a:bodyPr/>
                    <a:lstStyle/>
                    <a:p>
                      <a:r>
                        <a:rPr lang="nb-NO" dirty="0" smtClean="0"/>
                        <a:t>46,0 %</a:t>
                      </a:r>
                      <a:endParaRPr lang="nb-NO" dirty="0"/>
                    </a:p>
                  </a:txBody>
                  <a:tcPr/>
                </a:tc>
              </a:tr>
              <a:tr h="370840">
                <a:tc>
                  <a:txBody>
                    <a:bodyPr/>
                    <a:lstStyle/>
                    <a:p>
                      <a:r>
                        <a:rPr lang="nb-NO" dirty="0" smtClean="0"/>
                        <a:t>Fullført</a:t>
                      </a:r>
                      <a:r>
                        <a:rPr lang="nb-NO" baseline="0" dirty="0" smtClean="0"/>
                        <a:t> yrkesrettet utdanning</a:t>
                      </a:r>
                      <a:endParaRPr lang="nb-NO" dirty="0"/>
                    </a:p>
                  </a:txBody>
                  <a:tcPr/>
                </a:tc>
                <a:tc>
                  <a:txBody>
                    <a:bodyPr/>
                    <a:lstStyle/>
                    <a:p>
                      <a:r>
                        <a:rPr lang="nb-NO" dirty="0" smtClean="0"/>
                        <a:t>  6,7 %</a:t>
                      </a:r>
                      <a:endParaRPr lang="nb-NO" dirty="0"/>
                    </a:p>
                  </a:txBody>
                  <a:tcPr/>
                </a:tc>
                <a:tc>
                  <a:txBody>
                    <a:bodyPr/>
                    <a:lstStyle/>
                    <a:p>
                      <a:r>
                        <a:rPr lang="nb-NO" dirty="0" smtClean="0"/>
                        <a:t>37,4 %</a:t>
                      </a:r>
                      <a:endParaRPr lang="nb-NO" dirty="0"/>
                    </a:p>
                  </a:txBody>
                  <a:tcPr/>
                </a:tc>
              </a:tr>
              <a:tr h="370840">
                <a:tc>
                  <a:txBody>
                    <a:bodyPr/>
                    <a:lstStyle/>
                    <a:p>
                      <a:r>
                        <a:rPr lang="nb-NO" dirty="0" err="1" smtClean="0"/>
                        <a:t>Dyslexi</a:t>
                      </a:r>
                      <a:endParaRPr lang="nb-NO" dirty="0"/>
                    </a:p>
                  </a:txBody>
                  <a:tcPr/>
                </a:tc>
                <a:tc>
                  <a:txBody>
                    <a:bodyPr/>
                    <a:lstStyle/>
                    <a:p>
                      <a:r>
                        <a:rPr lang="nb-NO" dirty="0" smtClean="0"/>
                        <a:t>46,7 %</a:t>
                      </a:r>
                      <a:endParaRPr lang="nb-NO" dirty="0"/>
                    </a:p>
                  </a:txBody>
                  <a:tcPr/>
                </a:tc>
                <a:tc>
                  <a:txBody>
                    <a:bodyPr/>
                    <a:lstStyle/>
                    <a:p>
                      <a:r>
                        <a:rPr lang="nb-NO" dirty="0" smtClean="0"/>
                        <a:t>19,4 %</a:t>
                      </a:r>
                      <a:endParaRPr lang="nb-NO" dirty="0"/>
                    </a:p>
                  </a:txBody>
                  <a:tcPr/>
                </a:tc>
              </a:tr>
              <a:tr h="370840">
                <a:tc>
                  <a:txBody>
                    <a:bodyPr/>
                    <a:lstStyle/>
                    <a:p>
                      <a:r>
                        <a:rPr lang="nb-NO" dirty="0" smtClean="0"/>
                        <a:t>Var hyperaktiv</a:t>
                      </a:r>
                      <a:endParaRPr lang="nb-NO" dirty="0"/>
                    </a:p>
                  </a:txBody>
                  <a:tcPr/>
                </a:tc>
                <a:tc>
                  <a:txBody>
                    <a:bodyPr/>
                    <a:lstStyle/>
                    <a:p>
                      <a:r>
                        <a:rPr lang="nb-NO" dirty="0" smtClean="0"/>
                        <a:t>46,7 %</a:t>
                      </a:r>
                      <a:endParaRPr lang="nb-NO" dirty="0"/>
                    </a:p>
                  </a:txBody>
                  <a:tcPr/>
                </a:tc>
                <a:tc>
                  <a:txBody>
                    <a:bodyPr/>
                    <a:lstStyle/>
                    <a:p>
                      <a:r>
                        <a:rPr lang="nb-NO" dirty="0" smtClean="0"/>
                        <a:t>30,6 %</a:t>
                      </a:r>
                      <a:endParaRPr lang="nb-NO" dirty="0"/>
                    </a:p>
                  </a:txBody>
                  <a:tcPr/>
                </a:tc>
              </a:tr>
              <a:tr h="370840">
                <a:tc>
                  <a:txBody>
                    <a:bodyPr/>
                    <a:lstStyle/>
                    <a:p>
                      <a:r>
                        <a:rPr lang="nb-NO" dirty="0" smtClean="0"/>
                        <a:t>Antall fengselsdommer</a:t>
                      </a:r>
                      <a:endParaRPr lang="nb-NO" dirty="0"/>
                    </a:p>
                  </a:txBody>
                  <a:tcPr/>
                </a:tc>
                <a:tc>
                  <a:txBody>
                    <a:bodyPr/>
                    <a:lstStyle/>
                    <a:p>
                      <a:r>
                        <a:rPr lang="nb-NO" dirty="0" smtClean="0"/>
                        <a:t>6,3 </a:t>
                      </a:r>
                      <a:endParaRPr lang="nb-NO" dirty="0"/>
                    </a:p>
                  </a:txBody>
                  <a:tcPr/>
                </a:tc>
                <a:tc>
                  <a:txBody>
                    <a:bodyPr/>
                    <a:lstStyle/>
                    <a:p>
                      <a:r>
                        <a:rPr lang="nb-NO" dirty="0" smtClean="0"/>
                        <a:t>2,8</a:t>
                      </a:r>
                      <a:endParaRPr lang="nb-NO" dirty="0"/>
                    </a:p>
                  </a:txBody>
                  <a:tcPr/>
                </a:tc>
              </a:tr>
              <a:tr h="370840">
                <a:tc>
                  <a:txBody>
                    <a:bodyPr/>
                    <a:lstStyle/>
                    <a:p>
                      <a:r>
                        <a:rPr lang="nb-NO" dirty="0" smtClean="0"/>
                        <a:t>Blir mobbet under soning</a:t>
                      </a:r>
                      <a:endParaRPr lang="nb-NO" dirty="0"/>
                    </a:p>
                  </a:txBody>
                  <a:tcPr/>
                </a:tc>
                <a:tc>
                  <a:txBody>
                    <a:bodyPr/>
                    <a:lstStyle/>
                    <a:p>
                      <a:r>
                        <a:rPr lang="nb-NO" dirty="0" smtClean="0"/>
                        <a:t>13,3 %</a:t>
                      </a:r>
                      <a:endParaRPr lang="nb-NO" dirty="0"/>
                    </a:p>
                  </a:txBody>
                  <a:tcPr/>
                </a:tc>
                <a:tc>
                  <a:txBody>
                    <a:bodyPr/>
                    <a:lstStyle/>
                    <a:p>
                      <a:r>
                        <a:rPr lang="nb-NO" dirty="0" smtClean="0"/>
                        <a:t>8,1 %</a:t>
                      </a:r>
                      <a:endParaRPr lang="nb-NO" dirty="0"/>
                    </a:p>
                  </a:txBody>
                  <a:tcPr/>
                </a:tc>
              </a:tr>
            </a:tbl>
          </a:graphicData>
        </a:graphic>
      </p:graphicFrame>
      <p:graphicFrame>
        <p:nvGraphicFramePr>
          <p:cNvPr id="16" name="Tabell 15"/>
          <p:cNvGraphicFramePr>
            <a:graphicFrameLocks noGrp="1"/>
          </p:cNvGraphicFramePr>
          <p:nvPr>
            <p:extLst/>
          </p:nvPr>
        </p:nvGraphicFramePr>
        <p:xfrm>
          <a:off x="457200" y="4523401"/>
          <a:ext cx="8229600" cy="2123440"/>
        </p:xfrm>
        <a:graphic>
          <a:graphicData uri="http://schemas.openxmlformats.org/drawingml/2006/table">
            <a:tbl>
              <a:tblPr firstRow="1" bandRow="1">
                <a:tableStyleId>{5C22544A-7EE6-4342-B048-85BDC9FD1C3A}</a:tableStyleId>
              </a:tblPr>
              <a:tblGrid>
                <a:gridCol w="3787114"/>
                <a:gridCol w="2138440"/>
                <a:gridCol w="2304046"/>
              </a:tblGrid>
              <a:tr h="370840">
                <a:tc>
                  <a:txBody>
                    <a:bodyPr/>
                    <a:lstStyle/>
                    <a:p>
                      <a:endParaRPr lang="nb-NO" dirty="0"/>
                    </a:p>
                  </a:txBody>
                  <a:tcPr/>
                </a:tc>
                <a:tc>
                  <a:txBody>
                    <a:bodyPr/>
                    <a:lstStyle/>
                    <a:p>
                      <a:endParaRPr lang="nb-NO"/>
                    </a:p>
                  </a:txBody>
                  <a:tcPr/>
                </a:tc>
                <a:tc>
                  <a:txBody>
                    <a:bodyPr/>
                    <a:lstStyle/>
                    <a:p>
                      <a:endParaRPr lang="nb-NO"/>
                    </a:p>
                  </a:txBody>
                  <a:tcPr/>
                </a:tc>
              </a:tr>
              <a:tr h="370840">
                <a:tc>
                  <a:txBody>
                    <a:bodyPr/>
                    <a:lstStyle/>
                    <a:p>
                      <a:r>
                        <a:rPr lang="nb-NO" dirty="0" smtClean="0"/>
                        <a:t>Rusavhengighet</a:t>
                      </a:r>
                      <a:endParaRPr lang="nb-NO" dirty="0"/>
                    </a:p>
                  </a:txBody>
                  <a:tcPr/>
                </a:tc>
                <a:tc>
                  <a:txBody>
                    <a:bodyPr/>
                    <a:lstStyle/>
                    <a:p>
                      <a:r>
                        <a:rPr lang="nb-NO" dirty="0" smtClean="0"/>
                        <a:t>40 %</a:t>
                      </a:r>
                      <a:endParaRPr lang="nb-NO" dirty="0"/>
                    </a:p>
                  </a:txBody>
                  <a:tcPr/>
                </a:tc>
                <a:tc>
                  <a:txBody>
                    <a:bodyPr/>
                    <a:lstStyle/>
                    <a:p>
                      <a:r>
                        <a:rPr lang="nb-NO" dirty="0" smtClean="0"/>
                        <a:t>57,3 %</a:t>
                      </a:r>
                      <a:endParaRPr lang="nb-NO" dirty="0"/>
                    </a:p>
                  </a:txBody>
                  <a:tcPr/>
                </a:tc>
              </a:tr>
              <a:tr h="370840">
                <a:tc>
                  <a:txBody>
                    <a:bodyPr/>
                    <a:lstStyle/>
                    <a:p>
                      <a:r>
                        <a:rPr lang="nb-NO" dirty="0" smtClean="0"/>
                        <a:t>Psykisk lidelse</a:t>
                      </a:r>
                      <a:endParaRPr lang="nb-NO" dirty="0"/>
                    </a:p>
                  </a:txBody>
                  <a:tcPr/>
                </a:tc>
                <a:tc>
                  <a:txBody>
                    <a:bodyPr/>
                    <a:lstStyle/>
                    <a:p>
                      <a:r>
                        <a:rPr lang="nb-NO" dirty="0" smtClean="0"/>
                        <a:t>40 %</a:t>
                      </a:r>
                      <a:endParaRPr lang="nb-NO" dirty="0"/>
                    </a:p>
                  </a:txBody>
                  <a:tcPr/>
                </a:tc>
                <a:tc>
                  <a:txBody>
                    <a:bodyPr/>
                    <a:lstStyle/>
                    <a:p>
                      <a:r>
                        <a:rPr lang="nb-NO" dirty="0" smtClean="0"/>
                        <a:t>39 %</a:t>
                      </a:r>
                      <a:endParaRPr lang="nb-NO" dirty="0"/>
                    </a:p>
                  </a:txBody>
                  <a:tcPr/>
                </a:tc>
              </a:tr>
              <a:tr h="370840">
                <a:tc>
                  <a:txBody>
                    <a:bodyPr/>
                    <a:lstStyle/>
                    <a:p>
                      <a:r>
                        <a:rPr lang="nb-NO" dirty="0" smtClean="0"/>
                        <a:t>Medisinert for psykisk lidelse</a:t>
                      </a:r>
                      <a:endParaRPr lang="nb-NO" dirty="0"/>
                    </a:p>
                  </a:txBody>
                  <a:tcPr/>
                </a:tc>
                <a:tc>
                  <a:txBody>
                    <a:bodyPr/>
                    <a:lstStyle/>
                    <a:p>
                      <a:r>
                        <a:rPr lang="nb-NO" dirty="0" smtClean="0"/>
                        <a:t>66,7 %</a:t>
                      </a:r>
                      <a:endParaRPr lang="nb-NO" dirty="0"/>
                    </a:p>
                  </a:txBody>
                  <a:tcPr/>
                </a:tc>
                <a:tc>
                  <a:txBody>
                    <a:bodyPr/>
                    <a:lstStyle/>
                    <a:p>
                      <a:r>
                        <a:rPr lang="nb-NO" dirty="0" smtClean="0"/>
                        <a:t>13,1 %</a:t>
                      </a:r>
                      <a:endParaRPr lang="nb-NO"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Psykiske problemer som barn</a:t>
                      </a:r>
                    </a:p>
                    <a:p>
                      <a:endParaRPr lang="nb-NO"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46,7</a:t>
                      </a:r>
                      <a:r>
                        <a:rPr lang="nb-NO" baseline="0" dirty="0" smtClean="0"/>
                        <a:t> %</a:t>
                      </a:r>
                      <a:endParaRPr lang="nb-NO" dirty="0" smtClean="0"/>
                    </a:p>
                    <a:p>
                      <a:endParaRPr lang="nb-NO"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17,7 %</a:t>
                      </a:r>
                    </a:p>
                    <a:p>
                      <a:endParaRPr lang="nb-NO" dirty="0"/>
                    </a:p>
                  </a:txBody>
                  <a:tcPr/>
                </a:tc>
              </a:tr>
            </a:tbl>
          </a:graphicData>
        </a:graphic>
      </p:graphicFrame>
    </p:spTree>
    <p:extLst>
      <p:ext uri="{BB962C8B-B14F-4D97-AF65-F5344CB8AC3E}">
        <p14:creationId xmlns:p14="http://schemas.microsoft.com/office/powerpoint/2010/main" val="1034825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143000"/>
          </a:xfrm>
        </p:spPr>
        <p:txBody>
          <a:bodyPr>
            <a:normAutofit/>
          </a:bodyPr>
          <a:lstStyle/>
          <a:p>
            <a:r>
              <a:rPr lang="nb-NO" dirty="0" smtClean="0"/>
              <a:t>Erfaringer</a:t>
            </a:r>
            <a:endParaRPr lang="nb-NO" dirty="0"/>
          </a:p>
        </p:txBody>
      </p:sp>
      <p:sp>
        <p:nvSpPr>
          <p:cNvPr id="3" name="Plassholder for innhold 2"/>
          <p:cNvSpPr>
            <a:spLocks noGrp="1"/>
          </p:cNvSpPr>
          <p:nvPr>
            <p:ph idx="1"/>
          </p:nvPr>
        </p:nvSpPr>
        <p:spPr>
          <a:xfrm>
            <a:off x="457200" y="1143000"/>
            <a:ext cx="8363272" cy="5382344"/>
          </a:xfrm>
        </p:spPr>
        <p:txBody>
          <a:bodyPr>
            <a:normAutofit/>
          </a:bodyPr>
          <a:lstStyle/>
          <a:p>
            <a:r>
              <a:rPr lang="nb-NO" dirty="0" smtClean="0"/>
              <a:t>Dom til tvungen omsorg er svært ressurskrevende. </a:t>
            </a:r>
            <a:r>
              <a:rPr lang="nb-NO" smtClean="0"/>
              <a:t>Det er for de få.</a:t>
            </a:r>
            <a:endParaRPr lang="nb-NO" dirty="0" smtClean="0"/>
          </a:p>
          <a:p>
            <a:r>
              <a:rPr lang="nb-NO" dirty="0" smtClean="0"/>
              <a:t>Noen ganger blir vi trist og sint av at utviklingshemmede må kriminaliseres for å få den hjelpen de trenger</a:t>
            </a:r>
          </a:p>
          <a:p>
            <a:r>
              <a:rPr lang="nb-NO" dirty="0" smtClean="0"/>
              <a:t>Det er noe paradoksalt med at vi gjennom tvang gir utviklingshemmede mer frihet og noen ganger et bedre liv enn de mange andre uten høygradig utviklingshemmede i kommunene</a:t>
            </a:r>
            <a:endParaRPr lang="nb-NO" dirty="0"/>
          </a:p>
        </p:txBody>
      </p:sp>
    </p:spTree>
    <p:extLst>
      <p:ext uri="{BB962C8B-B14F-4D97-AF65-F5344CB8AC3E}">
        <p14:creationId xmlns:p14="http://schemas.microsoft.com/office/powerpoint/2010/main" val="383085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28588"/>
            <a:ext cx="8212138" cy="1008062"/>
          </a:xfrm>
        </p:spPr>
        <p:txBody>
          <a:bodyPr/>
          <a:lstStyle/>
          <a:p>
            <a:pPr eaLnBrk="1" hangingPunct="1">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smtClean="0"/>
          </a:p>
        </p:txBody>
      </p:sp>
      <p:sp>
        <p:nvSpPr>
          <p:cNvPr id="142339" name="Rectangle 3"/>
          <p:cNvSpPr>
            <a:spLocks noGrp="1" noChangeArrowheads="1"/>
          </p:cNvSpPr>
          <p:nvPr>
            <p:ph type="body" idx="1"/>
          </p:nvPr>
        </p:nvSpPr>
        <p:spPr>
          <a:xfrm>
            <a:off x="457200" y="1600200"/>
            <a:ext cx="8212138" cy="4527550"/>
          </a:xfrm>
        </p:spPr>
        <p:txBody>
          <a:bodyPr lIns="0" tIns="0" rIns="0" bIns="0"/>
          <a:lstStyle/>
          <a:p>
            <a:pPr eaLnBrk="1" hangingPunct="1">
              <a:defRPr/>
            </a:pPr>
            <a:endParaRPr lang="en-US" smtClean="0"/>
          </a:p>
        </p:txBody>
      </p:sp>
      <p:pic>
        <p:nvPicPr>
          <p:cNvPr id="142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129097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4495" y="0"/>
            <a:ext cx="8229600" cy="1143000"/>
          </a:xfrm>
        </p:spPr>
        <p:txBody>
          <a:bodyPr/>
          <a:lstStyle/>
          <a:p>
            <a:r>
              <a:rPr lang="en-US" dirty="0" smtClean="0"/>
              <a:t>Den </a:t>
            </a:r>
            <a:r>
              <a:rPr lang="da-DK" dirty="0" smtClean="0"/>
              <a:t>norske</a:t>
            </a:r>
            <a:r>
              <a:rPr lang="en-US" dirty="0" smtClean="0"/>
              <a:t> </a:t>
            </a:r>
            <a:r>
              <a:rPr lang="en-US" dirty="0" err="1" smtClean="0"/>
              <a:t>modellen</a:t>
            </a:r>
            <a:endParaRPr lang="en-US" dirty="0"/>
          </a:p>
        </p:txBody>
      </p:sp>
      <p:sp>
        <p:nvSpPr>
          <p:cNvPr id="3" name="Plassholder for innhold 2"/>
          <p:cNvSpPr>
            <a:spLocks noGrp="1"/>
          </p:cNvSpPr>
          <p:nvPr>
            <p:ph idx="1"/>
          </p:nvPr>
        </p:nvSpPr>
        <p:spPr>
          <a:xfrm>
            <a:off x="457200" y="1143000"/>
            <a:ext cx="8229600" cy="4983163"/>
          </a:xfrm>
        </p:spPr>
        <p:txBody>
          <a:bodyPr/>
          <a:lstStyle/>
          <a:p>
            <a:r>
              <a:rPr lang="nb-NO" dirty="0" smtClean="0"/>
              <a:t>I Norge, som i alle land, har det lenge vært en diskusjon om de utilregnelige – de som ikke kan/bør dømmes </a:t>
            </a:r>
          </a:p>
          <a:p>
            <a:r>
              <a:rPr lang="nb-NO" dirty="0" smtClean="0"/>
              <a:t>Etter den reviderte straffeloven (2005) har vi tre ”sær-reaksjoner”</a:t>
            </a:r>
          </a:p>
          <a:p>
            <a:pPr>
              <a:buFont typeface="Wingdings" charset="2"/>
              <a:buChar char="ü"/>
            </a:pPr>
            <a:r>
              <a:rPr lang="nb-NO" dirty="0" smtClean="0"/>
              <a:t>Dom til tvunget psykisk helsevern</a:t>
            </a:r>
          </a:p>
          <a:p>
            <a:pPr>
              <a:buFont typeface="Wingdings" charset="2"/>
              <a:buChar char="ü"/>
            </a:pPr>
            <a:r>
              <a:rPr lang="nb-NO" dirty="0" smtClean="0"/>
              <a:t>Dom til forvaring</a:t>
            </a:r>
          </a:p>
          <a:p>
            <a:pPr>
              <a:buFont typeface="Wingdings" charset="2"/>
              <a:buChar char="ü"/>
            </a:pPr>
            <a:r>
              <a:rPr lang="nb-NO" dirty="0" smtClean="0"/>
              <a:t>Dom til tvungen omsorg</a:t>
            </a:r>
            <a:endParaRPr lang="nb-NO" dirty="0"/>
          </a:p>
        </p:txBody>
      </p:sp>
    </p:spTree>
    <p:extLst>
      <p:ext uri="{BB962C8B-B14F-4D97-AF65-F5344CB8AC3E}">
        <p14:creationId xmlns:p14="http://schemas.microsoft.com/office/powerpoint/2010/main" val="190952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4495" y="0"/>
            <a:ext cx="8229600" cy="1143000"/>
          </a:xfrm>
        </p:spPr>
        <p:txBody>
          <a:bodyPr/>
          <a:lstStyle/>
          <a:p>
            <a:r>
              <a:rPr lang="nb-NO" dirty="0" smtClean="0"/>
              <a:t>Straffrihet og nedsatt straff</a:t>
            </a:r>
            <a:endParaRPr lang="nb-NO" dirty="0"/>
          </a:p>
        </p:txBody>
      </p:sp>
      <p:sp>
        <p:nvSpPr>
          <p:cNvPr id="3" name="Plassholder for innhold 2"/>
          <p:cNvSpPr>
            <a:spLocks noGrp="1"/>
          </p:cNvSpPr>
          <p:nvPr>
            <p:ph idx="1"/>
          </p:nvPr>
        </p:nvSpPr>
        <p:spPr>
          <a:xfrm>
            <a:off x="457200" y="1143000"/>
            <a:ext cx="8229600" cy="5382344"/>
          </a:xfrm>
        </p:spPr>
        <p:txBody>
          <a:bodyPr>
            <a:normAutofit fontScale="92500"/>
          </a:bodyPr>
          <a:lstStyle/>
          <a:p>
            <a:r>
              <a:rPr lang="nb-NO" dirty="0" smtClean="0"/>
              <a:t>Forvaring er forbeholdt tilregnelige (ikke psykotiske, men vanligvis med alvorlig personlighetsforstyrrelse) og høy gjentagelsesfare</a:t>
            </a:r>
          </a:p>
          <a:p>
            <a:r>
              <a:rPr lang="nb-NO" dirty="0" smtClean="0"/>
              <a:t>Dom til tvungen psykisk helsevern er forbeholdt utilregnelige grunnet psykose eller utviklingshemming med høy gjentagelsesfare</a:t>
            </a:r>
          </a:p>
          <a:p>
            <a:r>
              <a:rPr lang="nb-NO" dirty="0" smtClean="0"/>
              <a:t>De med høygradig utviklingshemming kan bli dømt til tvungen omsorg, de med lettere utviklingshemming blir dømt til ordinær fengsel, -noen ganger med tilrettelagt og/eller redusert straff </a:t>
            </a:r>
            <a:endParaRPr lang="nb-NO" dirty="0"/>
          </a:p>
        </p:txBody>
      </p:sp>
    </p:spTree>
    <p:extLst>
      <p:ext uri="{BB962C8B-B14F-4D97-AF65-F5344CB8AC3E}">
        <p14:creationId xmlns:p14="http://schemas.microsoft.com/office/powerpoint/2010/main" val="103908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0255" y="137335"/>
            <a:ext cx="8729273" cy="1143000"/>
          </a:xfrm>
        </p:spPr>
        <p:txBody>
          <a:bodyPr/>
          <a:lstStyle/>
          <a:p>
            <a:r>
              <a:rPr lang="nb-NO" dirty="0" smtClean="0"/>
              <a:t>Juridiske og medisinske definisjoner</a:t>
            </a:r>
            <a:endParaRPr lang="nb-NO" dirty="0"/>
          </a:p>
        </p:txBody>
      </p:sp>
      <p:sp>
        <p:nvSpPr>
          <p:cNvPr id="3" name="Plassholder for innhold 2"/>
          <p:cNvSpPr>
            <a:spLocks noGrp="1"/>
          </p:cNvSpPr>
          <p:nvPr>
            <p:ph idx="1"/>
          </p:nvPr>
        </p:nvSpPr>
        <p:spPr>
          <a:xfrm>
            <a:off x="240255" y="1394245"/>
            <a:ext cx="8446545" cy="4525963"/>
          </a:xfrm>
        </p:spPr>
        <p:txBody>
          <a:bodyPr/>
          <a:lstStyle/>
          <a:p>
            <a:r>
              <a:rPr lang="nb-NO" dirty="0" smtClean="0"/>
              <a:t>ICD10 inndeler i </a:t>
            </a:r>
            <a:r>
              <a:rPr lang="nb-NO" dirty="0" err="1" smtClean="0"/>
              <a:t>normalvarians</a:t>
            </a:r>
            <a:r>
              <a:rPr lang="nb-NO" dirty="0" smtClean="0"/>
              <a:t> (50 prosent innen to standardavvik)</a:t>
            </a:r>
          </a:p>
          <a:p>
            <a:r>
              <a:rPr lang="nb-NO" dirty="0" smtClean="0"/>
              <a:t>Borderline intellektuelt område (85 – 69)</a:t>
            </a:r>
          </a:p>
          <a:p>
            <a:pPr>
              <a:buFont typeface="Wingdings" charset="2"/>
              <a:buChar char="ü"/>
            </a:pPr>
            <a:r>
              <a:rPr lang="nb-NO" dirty="0"/>
              <a:t>o</a:t>
            </a:r>
            <a:r>
              <a:rPr lang="nb-NO" dirty="0" smtClean="0"/>
              <a:t>g derfra og nedover i lett (69 – 50)</a:t>
            </a:r>
          </a:p>
          <a:p>
            <a:r>
              <a:rPr lang="nb-NO" dirty="0" smtClean="0"/>
              <a:t>moderat (49 – 35)</a:t>
            </a:r>
          </a:p>
          <a:p>
            <a:r>
              <a:rPr lang="nb-NO" dirty="0" smtClean="0"/>
              <a:t>alvorlig (34 – 20)</a:t>
            </a:r>
          </a:p>
          <a:p>
            <a:r>
              <a:rPr lang="nb-NO" dirty="0" smtClean="0"/>
              <a:t>og dyp (&lt;20) psykisk utviklingshemming</a:t>
            </a:r>
            <a:endParaRPr lang="nb-NO" dirty="0"/>
          </a:p>
        </p:txBody>
      </p:sp>
    </p:spTree>
    <p:extLst>
      <p:ext uri="{BB962C8B-B14F-4D97-AF65-F5344CB8AC3E}">
        <p14:creationId xmlns:p14="http://schemas.microsoft.com/office/powerpoint/2010/main" val="715477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7115" y="125893"/>
            <a:ext cx="8535210" cy="1143000"/>
          </a:xfrm>
        </p:spPr>
        <p:txBody>
          <a:bodyPr/>
          <a:lstStyle/>
          <a:p>
            <a:r>
              <a:rPr lang="nb-NO" dirty="0"/>
              <a:t>Juridiske og medisinske definisjoner</a:t>
            </a:r>
          </a:p>
        </p:txBody>
      </p:sp>
      <p:sp>
        <p:nvSpPr>
          <p:cNvPr id="3" name="Plassholder for innhold 2"/>
          <p:cNvSpPr>
            <a:spLocks noGrp="1"/>
          </p:cNvSpPr>
          <p:nvPr>
            <p:ph idx="1"/>
          </p:nvPr>
        </p:nvSpPr>
        <p:spPr>
          <a:xfrm>
            <a:off x="377115" y="1371361"/>
            <a:ext cx="8229600" cy="4525963"/>
          </a:xfrm>
        </p:spPr>
        <p:txBody>
          <a:bodyPr/>
          <a:lstStyle/>
          <a:p>
            <a:r>
              <a:rPr lang="nb-NO" dirty="0" smtClean="0"/>
              <a:t>Straffeloven deler i to: </a:t>
            </a:r>
          </a:p>
          <a:p>
            <a:pPr>
              <a:buFont typeface="Wingdings" charset="2"/>
              <a:buChar char="ü"/>
            </a:pPr>
            <a:r>
              <a:rPr lang="nb-NO" dirty="0" smtClean="0"/>
              <a:t>Lett</a:t>
            </a:r>
            <a:r>
              <a:rPr lang="nb-NO" b="1" dirty="0" smtClean="0"/>
              <a:t>ere</a:t>
            </a:r>
            <a:r>
              <a:rPr lang="nb-NO" dirty="0" smtClean="0"/>
              <a:t> (75 – 55) </a:t>
            </a:r>
          </a:p>
          <a:p>
            <a:pPr>
              <a:buFont typeface="Wingdings" charset="2"/>
              <a:buChar char="ü"/>
            </a:pPr>
            <a:r>
              <a:rPr lang="nb-NO" dirty="0" smtClean="0"/>
              <a:t>og høygradig (&lt;55)</a:t>
            </a:r>
          </a:p>
          <a:p>
            <a:r>
              <a:rPr lang="nb-NO" dirty="0" smtClean="0"/>
              <a:t>Med andre ord kan du være </a:t>
            </a:r>
            <a:r>
              <a:rPr lang="nb-NO" b="1" dirty="0" smtClean="0"/>
              <a:t>Høygradig</a:t>
            </a:r>
            <a:r>
              <a:rPr lang="nb-NO" dirty="0" smtClean="0"/>
              <a:t> utviklingshemmet (juridisk) og samtidig </a:t>
            </a:r>
            <a:r>
              <a:rPr lang="nb-NO" b="1" dirty="0" smtClean="0"/>
              <a:t>Lett</a:t>
            </a:r>
            <a:r>
              <a:rPr lang="nb-NO" dirty="0" smtClean="0"/>
              <a:t> utviklingshemmet (medisinsk) med en IQ mellom 55 og 50</a:t>
            </a:r>
            <a:endParaRPr lang="nb-NO" dirty="0"/>
          </a:p>
        </p:txBody>
      </p:sp>
    </p:spTree>
    <p:extLst>
      <p:ext uri="{BB962C8B-B14F-4D97-AF65-F5344CB8AC3E}">
        <p14:creationId xmlns:p14="http://schemas.microsoft.com/office/powerpoint/2010/main" val="1265839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7115" y="45800"/>
            <a:ext cx="8229600" cy="938205"/>
          </a:xfrm>
        </p:spPr>
        <p:txBody>
          <a:bodyPr/>
          <a:lstStyle/>
          <a:p>
            <a:r>
              <a:rPr lang="nb-NO" dirty="0" smtClean="0"/>
              <a:t>Straffelovens §§ </a:t>
            </a:r>
            <a:r>
              <a:rPr lang="nb-NO" dirty="0" smtClean="0"/>
              <a:t>20</a:t>
            </a:r>
            <a:r>
              <a:rPr lang="nb-NO" dirty="0"/>
              <a:t> </a:t>
            </a:r>
            <a:r>
              <a:rPr lang="nb-NO" dirty="0" smtClean="0"/>
              <a:t>og</a:t>
            </a:r>
            <a:r>
              <a:rPr lang="nb-NO" dirty="0" smtClean="0"/>
              <a:t> 80</a:t>
            </a:r>
            <a:endParaRPr lang="nb-NO" dirty="0"/>
          </a:p>
        </p:txBody>
      </p:sp>
      <p:sp>
        <p:nvSpPr>
          <p:cNvPr id="3" name="Plassholder for innhold 2"/>
          <p:cNvSpPr>
            <a:spLocks noGrp="1"/>
          </p:cNvSpPr>
          <p:nvPr>
            <p:ph idx="1"/>
          </p:nvPr>
        </p:nvSpPr>
        <p:spPr>
          <a:xfrm>
            <a:off x="457200" y="903912"/>
            <a:ext cx="8229600" cy="5222251"/>
          </a:xfrm>
        </p:spPr>
        <p:txBody>
          <a:bodyPr>
            <a:normAutofit/>
          </a:bodyPr>
          <a:lstStyle/>
          <a:p>
            <a:r>
              <a:rPr lang="nb-NO" dirty="0" smtClean="0"/>
              <a:t>Inntil nylig: </a:t>
            </a:r>
            <a:r>
              <a:rPr lang="nb-NO" dirty="0" smtClean="0"/>
              <a:t>§§ 44 og 56c</a:t>
            </a:r>
          </a:p>
          <a:p>
            <a:r>
              <a:rPr lang="nb-NO" dirty="0" smtClean="0"/>
              <a:t>§20 c) viser til </a:t>
            </a:r>
            <a:r>
              <a:rPr lang="nb-NO" dirty="0" smtClean="0"/>
              <a:t>utilregnelighet grunnet Psykisk utviklingshemming </a:t>
            </a:r>
            <a:r>
              <a:rPr lang="nb-NO" dirty="0" smtClean="0"/>
              <a:t>av høy grad (høygradig)</a:t>
            </a:r>
          </a:p>
          <a:p>
            <a:r>
              <a:rPr lang="nb-NO" dirty="0" smtClean="0"/>
              <a:t>§80 </a:t>
            </a:r>
            <a:r>
              <a:rPr lang="nb-NO" dirty="0" smtClean="0"/>
              <a:t>g) viser til på </a:t>
            </a:r>
            <a:r>
              <a:rPr lang="nb-NO" dirty="0"/>
              <a:t>handlingstidspunktet er psykisk utviklingshemmet i lettere </a:t>
            </a:r>
            <a:r>
              <a:rPr lang="nb-NO" dirty="0" smtClean="0"/>
              <a:t>grad</a:t>
            </a:r>
            <a:endParaRPr lang="nb-NO" dirty="0"/>
          </a:p>
          <a:p>
            <a:endParaRPr lang="nb-NO" dirty="0"/>
          </a:p>
          <a:p>
            <a:pPr>
              <a:buFont typeface="Wingdings" charset="2"/>
              <a:buChar char="Ø"/>
            </a:pPr>
            <a:r>
              <a:rPr lang="nb-NO" dirty="0" smtClean="0"/>
              <a:t>Ved dom etter §20, følger straffelovens §§63, 64 og 65 og Forskrift om gjennomføring av dom til tvungen omsorg</a:t>
            </a:r>
            <a:endParaRPr lang="nb-NO" dirty="0" smtClean="0"/>
          </a:p>
        </p:txBody>
      </p:sp>
    </p:spTree>
    <p:extLst>
      <p:ext uri="{BB962C8B-B14F-4D97-AF65-F5344CB8AC3E}">
        <p14:creationId xmlns:p14="http://schemas.microsoft.com/office/powerpoint/2010/main" val="1997570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0"/>
            <a:ext cx="9144000" cy="304800"/>
          </a:xfrm>
          <a:prstGeom prst="rect">
            <a:avLst/>
          </a:prstGeom>
          <a:gradFill rotWithShape="0">
            <a:gsLst>
              <a:gs pos="0">
                <a:srgbClr val="025AA2"/>
              </a:gs>
              <a:gs pos="100000">
                <a:srgbClr val="012A4B"/>
              </a:gs>
            </a:gsLst>
            <a:path path="shape">
              <a:fillToRect l="50000" t="50000" r="50000" b="50000"/>
            </a:path>
          </a:gradFill>
          <a:ln w="12700">
            <a:solidFill>
              <a:schemeClr val="tx1"/>
            </a:solidFill>
            <a:miter lim="800000"/>
            <a:headEnd type="none" w="sm" len="sm"/>
            <a:tailEnd type="none" w="sm" len="sm"/>
          </a:ln>
        </p:spPr>
        <p:txBody>
          <a:bodyPr wrap="none"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600" b="1">
                <a:solidFill>
                  <a:schemeClr val="bg1"/>
                </a:solidFill>
              </a:rPr>
              <a:t>SENTRAL FAGENHET FOR TVUNGEN OMSORG</a:t>
            </a:r>
          </a:p>
        </p:txBody>
      </p:sp>
      <p:sp>
        <p:nvSpPr>
          <p:cNvPr id="16386" name="AutoShape 3"/>
          <p:cNvSpPr>
            <a:spLocks noChangeArrowheads="1"/>
          </p:cNvSpPr>
          <p:nvPr/>
        </p:nvSpPr>
        <p:spPr bwMode="auto">
          <a:xfrm>
            <a:off x="381000" y="1308100"/>
            <a:ext cx="3486150" cy="11303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r>
              <a:rPr lang="nb-NO" altLang="x-none" sz="1000" b="1">
                <a:solidFill>
                  <a:srgbClr val="003366"/>
                </a:solidFill>
              </a:rPr>
              <a:t>Alvorlig forbrytelse</a:t>
            </a:r>
            <a:r>
              <a:rPr lang="nb-NO" altLang="x-none" sz="1000">
                <a:solidFill>
                  <a:srgbClr val="003366"/>
                </a:solidFill>
              </a:rPr>
              <a:t>:</a:t>
            </a:r>
          </a:p>
          <a:p>
            <a:r>
              <a:rPr lang="nb-NO" altLang="x-none" sz="1000">
                <a:solidFill>
                  <a:srgbClr val="003366"/>
                </a:solidFill>
              </a:rPr>
              <a:t>- alvorlig voldsforbrytelse</a:t>
            </a:r>
            <a:br>
              <a:rPr lang="nb-NO" altLang="x-none" sz="1000">
                <a:solidFill>
                  <a:srgbClr val="003366"/>
                </a:solidFill>
              </a:rPr>
            </a:br>
            <a:r>
              <a:rPr lang="nb-NO" altLang="x-none" sz="1000">
                <a:solidFill>
                  <a:srgbClr val="003366"/>
                </a:solidFill>
              </a:rPr>
              <a:t>- seksualforbrytelse</a:t>
            </a:r>
            <a:br>
              <a:rPr lang="nb-NO" altLang="x-none" sz="1000">
                <a:solidFill>
                  <a:srgbClr val="003366"/>
                </a:solidFill>
              </a:rPr>
            </a:br>
            <a:r>
              <a:rPr lang="nb-NO" altLang="x-none" sz="1000">
                <a:solidFill>
                  <a:srgbClr val="003366"/>
                </a:solidFill>
              </a:rPr>
              <a:t>- frihetsberøvelse</a:t>
            </a:r>
            <a:br>
              <a:rPr lang="nb-NO" altLang="x-none" sz="1000">
                <a:solidFill>
                  <a:srgbClr val="003366"/>
                </a:solidFill>
              </a:rPr>
            </a:br>
            <a:r>
              <a:rPr lang="nb-NO" altLang="x-none" sz="1000">
                <a:solidFill>
                  <a:srgbClr val="003366"/>
                </a:solidFill>
              </a:rPr>
              <a:t>- ildspåsettelse</a:t>
            </a:r>
          </a:p>
          <a:p>
            <a:r>
              <a:rPr lang="nb-NO" altLang="x-none" sz="1000">
                <a:solidFill>
                  <a:srgbClr val="003366"/>
                </a:solidFill>
              </a:rPr>
              <a:t>- annen alvorlig forbrytelse som krenker liv, helse, frihet</a:t>
            </a:r>
          </a:p>
        </p:txBody>
      </p:sp>
      <p:sp>
        <p:nvSpPr>
          <p:cNvPr id="16387" name="Rectangle 4"/>
          <p:cNvSpPr>
            <a:spLocks noChangeArrowheads="1"/>
          </p:cNvSpPr>
          <p:nvPr/>
        </p:nvSpPr>
        <p:spPr bwMode="auto">
          <a:xfrm>
            <a:off x="4114800" y="2209800"/>
            <a:ext cx="666750" cy="444500"/>
          </a:xfrm>
          <a:prstGeom prst="rect">
            <a:avLst/>
          </a:prstGeom>
          <a:noFill/>
          <a:ln w="12700">
            <a:solidFill>
              <a:srgbClr val="025AA2"/>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200" b="1">
                <a:solidFill>
                  <a:srgbClr val="025AA2"/>
                </a:solidFill>
              </a:rPr>
              <a:t>ELLER</a:t>
            </a:r>
          </a:p>
        </p:txBody>
      </p:sp>
      <p:sp>
        <p:nvSpPr>
          <p:cNvPr id="16388" name="AutoShape 5"/>
          <p:cNvSpPr>
            <a:spLocks noChangeArrowheads="1"/>
          </p:cNvSpPr>
          <p:nvPr/>
        </p:nvSpPr>
        <p:spPr bwMode="auto">
          <a:xfrm>
            <a:off x="381000" y="2527300"/>
            <a:ext cx="3486150" cy="3683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b="1">
                <a:solidFill>
                  <a:srgbClr val="003366"/>
                </a:solidFill>
              </a:rPr>
              <a:t>Nærliggende fare</a:t>
            </a:r>
            <a:r>
              <a:rPr lang="nb-NO" altLang="x-none" sz="1000">
                <a:solidFill>
                  <a:srgbClr val="003366"/>
                </a:solidFill>
              </a:rPr>
              <a:t> for gjentakelse av en alvorlig forbrytelse</a:t>
            </a:r>
          </a:p>
        </p:txBody>
      </p:sp>
      <p:sp>
        <p:nvSpPr>
          <p:cNvPr id="16389" name="AutoShape 6"/>
          <p:cNvSpPr>
            <a:spLocks noChangeArrowheads="1"/>
          </p:cNvSpPr>
          <p:nvPr/>
        </p:nvSpPr>
        <p:spPr bwMode="auto">
          <a:xfrm>
            <a:off x="5029200" y="685800"/>
            <a:ext cx="3733800" cy="9906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r>
              <a:rPr lang="nb-NO" altLang="x-none" sz="1000" b="1">
                <a:solidFill>
                  <a:srgbClr val="003366"/>
                </a:solidFill>
              </a:rPr>
              <a:t>Mindre alvorlig  forbrytelse</a:t>
            </a:r>
            <a:r>
              <a:rPr lang="nb-NO" altLang="x-none" sz="1000">
                <a:solidFill>
                  <a:srgbClr val="003366"/>
                </a:solidFill>
              </a:rPr>
              <a:t>:</a:t>
            </a:r>
          </a:p>
          <a:p>
            <a:r>
              <a:rPr lang="nb-NO" altLang="x-none" sz="1000">
                <a:solidFill>
                  <a:srgbClr val="003366"/>
                </a:solidFill>
              </a:rPr>
              <a:t>- voldsforbrytelse</a:t>
            </a:r>
            <a:br>
              <a:rPr lang="nb-NO" altLang="x-none" sz="1000">
                <a:solidFill>
                  <a:srgbClr val="003366"/>
                </a:solidFill>
              </a:rPr>
            </a:br>
            <a:r>
              <a:rPr lang="nb-NO" altLang="x-none" sz="1000">
                <a:solidFill>
                  <a:srgbClr val="003366"/>
                </a:solidFill>
              </a:rPr>
              <a:t>- seksualforbrytelse</a:t>
            </a:r>
            <a:br>
              <a:rPr lang="nb-NO" altLang="x-none" sz="1000">
                <a:solidFill>
                  <a:srgbClr val="003366"/>
                </a:solidFill>
              </a:rPr>
            </a:br>
            <a:r>
              <a:rPr lang="nb-NO" altLang="x-none" sz="1000">
                <a:solidFill>
                  <a:srgbClr val="003366"/>
                </a:solidFill>
              </a:rPr>
              <a:t>- frihetsberøvelse</a:t>
            </a:r>
            <a:br>
              <a:rPr lang="nb-NO" altLang="x-none" sz="1000">
                <a:solidFill>
                  <a:srgbClr val="003366"/>
                </a:solidFill>
              </a:rPr>
            </a:br>
            <a:r>
              <a:rPr lang="nb-NO" altLang="x-none" sz="1000">
                <a:solidFill>
                  <a:srgbClr val="003366"/>
                </a:solidFill>
              </a:rPr>
              <a:t>- ildspåsettelse</a:t>
            </a:r>
          </a:p>
          <a:p>
            <a:r>
              <a:rPr lang="nb-NO" altLang="x-none" sz="1000">
                <a:solidFill>
                  <a:srgbClr val="003366"/>
                </a:solidFill>
              </a:rPr>
              <a:t>- annen forbrytelse som krenker liv, helse, frihet</a:t>
            </a:r>
          </a:p>
        </p:txBody>
      </p:sp>
      <p:sp>
        <p:nvSpPr>
          <p:cNvPr id="16390" name="AutoShape 7"/>
          <p:cNvSpPr>
            <a:spLocks noChangeArrowheads="1"/>
          </p:cNvSpPr>
          <p:nvPr/>
        </p:nvSpPr>
        <p:spPr bwMode="auto">
          <a:xfrm>
            <a:off x="5029200" y="1752600"/>
            <a:ext cx="3733800" cy="106045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r>
              <a:rPr lang="nb-NO" altLang="x-none" sz="1000" b="1">
                <a:solidFill>
                  <a:srgbClr val="003366"/>
                </a:solidFill>
              </a:rPr>
              <a:t>Tidligere har begått alvorlig forbrytelse</a:t>
            </a:r>
            <a:r>
              <a:rPr lang="nb-NO" altLang="x-none" sz="1000">
                <a:solidFill>
                  <a:srgbClr val="003366"/>
                </a:solidFill>
              </a:rPr>
              <a:t>:</a:t>
            </a:r>
          </a:p>
          <a:p>
            <a:r>
              <a:rPr lang="nb-NO" altLang="x-none" sz="1000">
                <a:solidFill>
                  <a:srgbClr val="003366"/>
                </a:solidFill>
              </a:rPr>
              <a:t>- alvorlig voldsforbrytelse</a:t>
            </a:r>
            <a:br>
              <a:rPr lang="nb-NO" altLang="x-none" sz="1000">
                <a:solidFill>
                  <a:srgbClr val="003366"/>
                </a:solidFill>
              </a:rPr>
            </a:br>
            <a:r>
              <a:rPr lang="nb-NO" altLang="x-none" sz="1000">
                <a:solidFill>
                  <a:srgbClr val="003366"/>
                </a:solidFill>
              </a:rPr>
              <a:t>- seksualforbrytelse</a:t>
            </a:r>
            <a:br>
              <a:rPr lang="nb-NO" altLang="x-none" sz="1000">
                <a:solidFill>
                  <a:srgbClr val="003366"/>
                </a:solidFill>
              </a:rPr>
            </a:br>
            <a:r>
              <a:rPr lang="nb-NO" altLang="x-none" sz="1000">
                <a:solidFill>
                  <a:srgbClr val="003366"/>
                </a:solidFill>
              </a:rPr>
              <a:t>- frihetsberøvelse</a:t>
            </a:r>
            <a:br>
              <a:rPr lang="nb-NO" altLang="x-none" sz="1000">
                <a:solidFill>
                  <a:srgbClr val="003366"/>
                </a:solidFill>
              </a:rPr>
            </a:br>
            <a:r>
              <a:rPr lang="nb-NO" altLang="x-none" sz="1000">
                <a:solidFill>
                  <a:srgbClr val="003366"/>
                </a:solidFill>
              </a:rPr>
              <a:t>- ildspåsettelse</a:t>
            </a:r>
          </a:p>
          <a:p>
            <a:r>
              <a:rPr lang="nb-NO" altLang="x-none" sz="1000">
                <a:solidFill>
                  <a:srgbClr val="003366"/>
                </a:solidFill>
              </a:rPr>
              <a:t>- annen alvorlig forbrytelse som krenker liv, helse, frihet</a:t>
            </a:r>
          </a:p>
        </p:txBody>
      </p:sp>
      <p:sp>
        <p:nvSpPr>
          <p:cNvPr id="16391" name="AutoShape 8"/>
          <p:cNvSpPr>
            <a:spLocks noChangeArrowheads="1"/>
          </p:cNvSpPr>
          <p:nvPr/>
        </p:nvSpPr>
        <p:spPr bwMode="auto">
          <a:xfrm>
            <a:off x="5029200" y="2895600"/>
            <a:ext cx="3733800" cy="5334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b="1">
                <a:solidFill>
                  <a:srgbClr val="003366"/>
                </a:solidFill>
              </a:rPr>
              <a:t>Nær sammenheng </a:t>
            </a:r>
            <a:r>
              <a:rPr lang="nb-NO" altLang="x-none" sz="1000">
                <a:solidFill>
                  <a:srgbClr val="003366"/>
                </a:solidFill>
              </a:rPr>
              <a:t>mellom den </a:t>
            </a:r>
            <a:r>
              <a:rPr lang="nb-NO" altLang="x-none" sz="1000" b="1">
                <a:solidFill>
                  <a:srgbClr val="003366"/>
                </a:solidFill>
              </a:rPr>
              <a:t>mindre alvorlig</a:t>
            </a:r>
            <a:r>
              <a:rPr lang="nb-NO" altLang="x-none" sz="1000">
                <a:solidFill>
                  <a:srgbClr val="003366"/>
                </a:solidFill>
              </a:rPr>
              <a:t> forbrytelse </a:t>
            </a:r>
          </a:p>
          <a:p>
            <a:pPr algn="ctr"/>
            <a:r>
              <a:rPr lang="nb-NO" altLang="x-none" sz="1000">
                <a:solidFill>
                  <a:srgbClr val="003366"/>
                </a:solidFill>
              </a:rPr>
              <a:t>og </a:t>
            </a:r>
          </a:p>
          <a:p>
            <a:pPr algn="ctr"/>
            <a:r>
              <a:rPr lang="nb-NO" altLang="x-none" sz="1000">
                <a:solidFill>
                  <a:srgbClr val="003366"/>
                </a:solidFill>
              </a:rPr>
              <a:t>den </a:t>
            </a:r>
            <a:r>
              <a:rPr lang="nb-NO" altLang="x-none" sz="1000" b="1">
                <a:solidFill>
                  <a:srgbClr val="003366"/>
                </a:solidFill>
              </a:rPr>
              <a:t>tidligere alvorlig</a:t>
            </a:r>
            <a:r>
              <a:rPr lang="nb-NO" altLang="x-none" sz="1000">
                <a:solidFill>
                  <a:srgbClr val="003366"/>
                </a:solidFill>
              </a:rPr>
              <a:t> forbrytelse</a:t>
            </a:r>
          </a:p>
        </p:txBody>
      </p:sp>
      <p:sp>
        <p:nvSpPr>
          <p:cNvPr id="16392" name="AutoShape 9"/>
          <p:cNvSpPr>
            <a:spLocks noChangeArrowheads="1"/>
          </p:cNvSpPr>
          <p:nvPr/>
        </p:nvSpPr>
        <p:spPr bwMode="auto">
          <a:xfrm>
            <a:off x="5029200" y="3505200"/>
            <a:ext cx="3733800" cy="2286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b="1">
                <a:solidFill>
                  <a:srgbClr val="003366"/>
                </a:solidFill>
              </a:rPr>
              <a:t>Særlig nærliggende fare </a:t>
            </a:r>
            <a:r>
              <a:rPr lang="nb-NO" altLang="x-none" sz="1000">
                <a:solidFill>
                  <a:srgbClr val="003366"/>
                </a:solidFill>
              </a:rPr>
              <a:t>for gjentakelse av en alvorlig forbrytelse</a:t>
            </a:r>
          </a:p>
        </p:txBody>
      </p:sp>
      <p:sp>
        <p:nvSpPr>
          <p:cNvPr id="16393" name="AutoShape 10"/>
          <p:cNvSpPr>
            <a:spLocks noChangeArrowheads="1"/>
          </p:cNvSpPr>
          <p:nvPr/>
        </p:nvSpPr>
        <p:spPr bwMode="auto">
          <a:xfrm>
            <a:off x="565150" y="5105400"/>
            <a:ext cx="1885950" cy="3683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a:solidFill>
                  <a:srgbClr val="003366"/>
                </a:solidFill>
              </a:rPr>
              <a:t>SÆRREAKSJON</a:t>
            </a:r>
          </a:p>
          <a:p>
            <a:pPr algn="ctr"/>
            <a:r>
              <a:rPr lang="nb-NO" altLang="x-none" sz="1000" b="1">
                <a:solidFill>
                  <a:srgbClr val="003366"/>
                </a:solidFill>
              </a:rPr>
              <a:t>FORVARING</a:t>
            </a:r>
          </a:p>
        </p:txBody>
      </p:sp>
      <p:sp>
        <p:nvSpPr>
          <p:cNvPr id="16394" name="AutoShape 11"/>
          <p:cNvSpPr>
            <a:spLocks noChangeArrowheads="1"/>
          </p:cNvSpPr>
          <p:nvPr/>
        </p:nvSpPr>
        <p:spPr bwMode="auto">
          <a:xfrm>
            <a:off x="685800" y="4343400"/>
            <a:ext cx="1828800" cy="355600"/>
          </a:xfrm>
          <a:prstGeom prst="roundRect">
            <a:avLst>
              <a:gd name="adj" fmla="val 1247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200" b="1">
                <a:solidFill>
                  <a:srgbClr val="025AA2"/>
                </a:solidFill>
              </a:rPr>
              <a:t>TILREGNELLIG</a:t>
            </a:r>
          </a:p>
        </p:txBody>
      </p:sp>
      <p:sp>
        <p:nvSpPr>
          <p:cNvPr id="16395" name="AutoShape 12"/>
          <p:cNvSpPr>
            <a:spLocks noChangeArrowheads="1"/>
          </p:cNvSpPr>
          <p:nvPr/>
        </p:nvSpPr>
        <p:spPr bwMode="auto">
          <a:xfrm>
            <a:off x="2882900" y="5181600"/>
            <a:ext cx="2476500" cy="368300"/>
          </a:xfrm>
          <a:prstGeom prst="roundRect">
            <a:avLst>
              <a:gd name="adj" fmla="val 12477"/>
            </a:avLst>
          </a:prstGeom>
          <a:noFill/>
          <a:ln w="12700">
            <a:solidFill>
              <a:srgbClr val="025AA2"/>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a:solidFill>
                  <a:srgbClr val="003366"/>
                </a:solidFill>
              </a:rPr>
              <a:t>SÆRREAKSJON </a:t>
            </a:r>
          </a:p>
          <a:p>
            <a:pPr algn="ctr"/>
            <a:r>
              <a:rPr lang="nb-NO" altLang="x-none" sz="1000" b="1">
                <a:solidFill>
                  <a:srgbClr val="003366"/>
                </a:solidFill>
              </a:rPr>
              <a:t>TVUNGEN PSYKISK HELSEVERN</a:t>
            </a:r>
          </a:p>
        </p:txBody>
      </p:sp>
      <p:sp>
        <p:nvSpPr>
          <p:cNvPr id="16396" name="AutoShape 13"/>
          <p:cNvSpPr>
            <a:spLocks noChangeArrowheads="1"/>
          </p:cNvSpPr>
          <p:nvPr/>
        </p:nvSpPr>
        <p:spPr bwMode="auto">
          <a:xfrm>
            <a:off x="2813050" y="4806950"/>
            <a:ext cx="2641600" cy="203200"/>
          </a:xfrm>
          <a:prstGeom prst="roundRect">
            <a:avLst>
              <a:gd name="adj" fmla="val 1247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b="1">
                <a:solidFill>
                  <a:srgbClr val="003366"/>
                </a:solidFill>
              </a:rPr>
              <a:t>PSYKOTISK</a:t>
            </a:r>
            <a:r>
              <a:rPr lang="nb-NO" altLang="x-none" sz="1000">
                <a:solidFill>
                  <a:srgbClr val="003366"/>
                </a:solidFill>
              </a:rPr>
              <a:t> eller </a:t>
            </a:r>
            <a:r>
              <a:rPr lang="nb-NO" altLang="x-none" sz="1000" b="1">
                <a:solidFill>
                  <a:srgbClr val="003366"/>
                </a:solidFill>
              </a:rPr>
              <a:t>BEVISSTLØS</a:t>
            </a:r>
          </a:p>
        </p:txBody>
      </p:sp>
      <p:sp>
        <p:nvSpPr>
          <p:cNvPr id="16397" name="AutoShape 14"/>
          <p:cNvSpPr>
            <a:spLocks noChangeArrowheads="1"/>
          </p:cNvSpPr>
          <p:nvPr/>
        </p:nvSpPr>
        <p:spPr bwMode="auto">
          <a:xfrm>
            <a:off x="5715000" y="5181600"/>
            <a:ext cx="2794000" cy="444500"/>
          </a:xfrm>
          <a:prstGeom prst="roundRect">
            <a:avLst>
              <a:gd name="adj" fmla="val 12477"/>
            </a:avLst>
          </a:prstGeom>
          <a:noFill/>
          <a:ln w="12700">
            <a:solidFill>
              <a:srgbClr val="025AA2"/>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a:solidFill>
                  <a:srgbClr val="003366"/>
                </a:solidFill>
              </a:rPr>
              <a:t>SÆRREAKSJON </a:t>
            </a:r>
          </a:p>
          <a:p>
            <a:pPr algn="ctr"/>
            <a:r>
              <a:rPr lang="nb-NO" altLang="x-none" sz="1000" b="1">
                <a:solidFill>
                  <a:srgbClr val="003366"/>
                </a:solidFill>
              </a:rPr>
              <a:t>TVUNGEN OMSORG</a:t>
            </a:r>
          </a:p>
        </p:txBody>
      </p:sp>
      <p:sp>
        <p:nvSpPr>
          <p:cNvPr id="16398" name="AutoShape 15"/>
          <p:cNvSpPr>
            <a:spLocks noChangeArrowheads="1"/>
          </p:cNvSpPr>
          <p:nvPr/>
        </p:nvSpPr>
        <p:spPr bwMode="auto">
          <a:xfrm>
            <a:off x="5632450" y="4806950"/>
            <a:ext cx="2946400" cy="203200"/>
          </a:xfrm>
          <a:prstGeom prst="roundRect">
            <a:avLst>
              <a:gd name="adj" fmla="val 1247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b="1">
                <a:solidFill>
                  <a:srgbClr val="003366"/>
                </a:solidFill>
              </a:rPr>
              <a:t>PSYKISK UTVIKLINGSHEMMET I HØY GRAD</a:t>
            </a:r>
          </a:p>
        </p:txBody>
      </p:sp>
      <p:sp>
        <p:nvSpPr>
          <p:cNvPr id="16399" name="AutoShape 16"/>
          <p:cNvSpPr>
            <a:spLocks noChangeArrowheads="1"/>
          </p:cNvSpPr>
          <p:nvPr/>
        </p:nvSpPr>
        <p:spPr bwMode="auto">
          <a:xfrm>
            <a:off x="565150" y="5562600"/>
            <a:ext cx="1885950" cy="5207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dirty="0">
                <a:solidFill>
                  <a:srgbClr val="003366"/>
                </a:solidFill>
                <a:latin typeface="Times New Roman" charset="0"/>
              </a:rPr>
              <a:t>Ila </a:t>
            </a:r>
            <a:r>
              <a:rPr lang="nb-NO" altLang="x-none" sz="1000" dirty="0" smtClean="0">
                <a:solidFill>
                  <a:srgbClr val="003366"/>
                </a:solidFill>
                <a:latin typeface="Times New Roman" charset="0"/>
              </a:rPr>
              <a:t>fengsel</a:t>
            </a:r>
          </a:p>
          <a:p>
            <a:pPr algn="ctr"/>
            <a:r>
              <a:rPr lang="nb-NO" altLang="x-none" sz="1000" dirty="0" smtClean="0">
                <a:solidFill>
                  <a:srgbClr val="003366"/>
                </a:solidFill>
                <a:latin typeface="Times New Roman" charset="0"/>
              </a:rPr>
              <a:t>Trondheim fengsel</a:t>
            </a:r>
            <a:endParaRPr lang="nb-NO" altLang="x-none" sz="1000" dirty="0">
              <a:solidFill>
                <a:srgbClr val="003366"/>
              </a:solidFill>
              <a:latin typeface="Times New Roman" charset="0"/>
            </a:endParaRPr>
          </a:p>
          <a:p>
            <a:pPr algn="ctr"/>
            <a:r>
              <a:rPr lang="nb-NO" altLang="x-none" sz="1000" dirty="0">
                <a:solidFill>
                  <a:srgbClr val="003366"/>
                </a:solidFill>
                <a:latin typeface="Times New Roman" charset="0"/>
              </a:rPr>
              <a:t>Bredtveit fengsel</a:t>
            </a:r>
          </a:p>
        </p:txBody>
      </p:sp>
      <p:sp>
        <p:nvSpPr>
          <p:cNvPr id="16400" name="AutoShape 17"/>
          <p:cNvSpPr>
            <a:spLocks noChangeArrowheads="1"/>
          </p:cNvSpPr>
          <p:nvPr/>
        </p:nvSpPr>
        <p:spPr bwMode="auto">
          <a:xfrm>
            <a:off x="2895600" y="5638800"/>
            <a:ext cx="2463800" cy="444500"/>
          </a:xfrm>
          <a:prstGeom prst="roundRect">
            <a:avLst>
              <a:gd name="adj" fmla="val 12477"/>
            </a:avLst>
          </a:prstGeom>
          <a:noFill/>
          <a:ln w="12700">
            <a:solidFill>
              <a:srgbClr val="025AA2"/>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endParaRPr lang="nb-NO" altLang="x-none" sz="1000">
              <a:solidFill>
                <a:srgbClr val="003366"/>
              </a:solidFill>
              <a:latin typeface="Times New Roman" charset="0"/>
            </a:endParaRPr>
          </a:p>
          <a:p>
            <a:pPr algn="ctr"/>
            <a:r>
              <a:rPr lang="nb-NO" altLang="x-none" sz="1000">
                <a:solidFill>
                  <a:srgbClr val="003366"/>
                </a:solidFill>
                <a:latin typeface="Times New Roman" charset="0"/>
              </a:rPr>
              <a:t>De Regionale Helseforetak</a:t>
            </a:r>
          </a:p>
          <a:p>
            <a:pPr algn="ctr"/>
            <a:r>
              <a:rPr lang="nb-NO" altLang="x-none" sz="1000">
                <a:solidFill>
                  <a:srgbClr val="003366"/>
                </a:solidFill>
                <a:latin typeface="Times New Roman" charset="0"/>
              </a:rPr>
              <a:t>(forskjellige praksis i regionene)</a:t>
            </a:r>
          </a:p>
          <a:p>
            <a:pPr algn="ctr"/>
            <a:endParaRPr lang="nb-NO" altLang="x-none" sz="1000">
              <a:solidFill>
                <a:srgbClr val="003366"/>
              </a:solidFill>
              <a:latin typeface="Times New Roman" charset="0"/>
            </a:endParaRPr>
          </a:p>
        </p:txBody>
      </p:sp>
      <p:sp>
        <p:nvSpPr>
          <p:cNvPr id="16401" name="AutoShape 18"/>
          <p:cNvSpPr>
            <a:spLocks noChangeArrowheads="1"/>
          </p:cNvSpPr>
          <p:nvPr/>
        </p:nvSpPr>
        <p:spPr bwMode="auto">
          <a:xfrm>
            <a:off x="5715000" y="5715000"/>
            <a:ext cx="2794000" cy="368300"/>
          </a:xfrm>
          <a:prstGeom prst="roundRect">
            <a:avLst>
              <a:gd name="adj" fmla="val 12477"/>
            </a:avLst>
          </a:prstGeom>
          <a:noFill/>
          <a:ln w="12700">
            <a:solidFill>
              <a:srgbClr val="025AA2"/>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000">
                <a:solidFill>
                  <a:srgbClr val="003366"/>
                </a:solidFill>
                <a:latin typeface="Times New Roman" charset="0"/>
              </a:rPr>
              <a:t>Sentral Fagenhet for tvungen omsorg</a:t>
            </a:r>
          </a:p>
        </p:txBody>
      </p:sp>
      <p:sp>
        <p:nvSpPr>
          <p:cNvPr id="16402" name="Rectangle 19"/>
          <p:cNvSpPr>
            <a:spLocks noChangeArrowheads="1"/>
          </p:cNvSpPr>
          <p:nvPr/>
        </p:nvSpPr>
        <p:spPr bwMode="auto">
          <a:xfrm>
            <a:off x="304800" y="1231900"/>
            <a:ext cx="3644900" cy="2273300"/>
          </a:xfrm>
          <a:prstGeom prst="rect">
            <a:avLst/>
          </a:prstGeom>
          <a:noFill/>
          <a:ln w="12700">
            <a:solidFill>
              <a:srgbClr val="025AA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endParaRPr lang="x-none" altLang="x-none" sz="2400">
              <a:solidFill>
                <a:srgbClr val="025AA2"/>
              </a:solidFill>
              <a:latin typeface="Times" charset="0"/>
            </a:endParaRPr>
          </a:p>
        </p:txBody>
      </p:sp>
      <p:sp>
        <p:nvSpPr>
          <p:cNvPr id="16403" name="Rectangle 20"/>
          <p:cNvSpPr>
            <a:spLocks noChangeArrowheads="1"/>
          </p:cNvSpPr>
          <p:nvPr/>
        </p:nvSpPr>
        <p:spPr bwMode="auto">
          <a:xfrm>
            <a:off x="4953000" y="609600"/>
            <a:ext cx="3886200" cy="3505200"/>
          </a:xfrm>
          <a:prstGeom prst="rect">
            <a:avLst/>
          </a:prstGeom>
          <a:noFill/>
          <a:ln w="12700">
            <a:solidFill>
              <a:srgbClr val="025AA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x-none" altLang="x-none"/>
          </a:p>
        </p:txBody>
      </p:sp>
      <p:sp>
        <p:nvSpPr>
          <p:cNvPr id="16404" name="AutoShape 21"/>
          <p:cNvSpPr>
            <a:spLocks noChangeArrowheads="1"/>
          </p:cNvSpPr>
          <p:nvPr/>
        </p:nvSpPr>
        <p:spPr bwMode="auto">
          <a:xfrm>
            <a:off x="4572000" y="4343400"/>
            <a:ext cx="1879600" cy="355600"/>
          </a:xfrm>
          <a:prstGeom prst="roundRect">
            <a:avLst>
              <a:gd name="adj" fmla="val 1247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pPr algn="ctr"/>
            <a:r>
              <a:rPr lang="nb-NO" altLang="x-none" sz="1200" b="1">
                <a:solidFill>
                  <a:srgbClr val="025AA2"/>
                </a:solidFill>
              </a:rPr>
              <a:t>UTILREGNELLIG</a:t>
            </a:r>
          </a:p>
        </p:txBody>
      </p:sp>
      <p:sp>
        <p:nvSpPr>
          <p:cNvPr id="16405" name="Rectangle 22"/>
          <p:cNvSpPr>
            <a:spLocks noChangeArrowheads="1"/>
          </p:cNvSpPr>
          <p:nvPr/>
        </p:nvSpPr>
        <p:spPr bwMode="auto">
          <a:xfrm>
            <a:off x="152400" y="457200"/>
            <a:ext cx="8763000" cy="3810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x-none" altLang="x-none"/>
          </a:p>
        </p:txBody>
      </p:sp>
      <p:sp>
        <p:nvSpPr>
          <p:cNvPr id="16406" name="Rectangle 23"/>
          <p:cNvSpPr>
            <a:spLocks noChangeArrowheads="1"/>
          </p:cNvSpPr>
          <p:nvPr/>
        </p:nvSpPr>
        <p:spPr bwMode="auto">
          <a:xfrm>
            <a:off x="450850" y="5035550"/>
            <a:ext cx="2108200" cy="1117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x-none" altLang="x-none"/>
          </a:p>
        </p:txBody>
      </p:sp>
      <p:sp>
        <p:nvSpPr>
          <p:cNvPr id="16407" name="Rectangle 24"/>
          <p:cNvSpPr>
            <a:spLocks noChangeArrowheads="1"/>
          </p:cNvSpPr>
          <p:nvPr/>
        </p:nvSpPr>
        <p:spPr bwMode="auto">
          <a:xfrm>
            <a:off x="2813050" y="5111750"/>
            <a:ext cx="2641600" cy="10414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x-none" altLang="x-none"/>
          </a:p>
        </p:txBody>
      </p:sp>
      <p:sp>
        <p:nvSpPr>
          <p:cNvPr id="16408" name="Rectangle 25"/>
          <p:cNvSpPr>
            <a:spLocks noChangeArrowheads="1"/>
          </p:cNvSpPr>
          <p:nvPr/>
        </p:nvSpPr>
        <p:spPr bwMode="auto">
          <a:xfrm>
            <a:off x="5632450" y="5105400"/>
            <a:ext cx="2946400" cy="10477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x-none" altLang="x-none"/>
          </a:p>
        </p:txBody>
      </p:sp>
      <p:sp>
        <p:nvSpPr>
          <p:cNvPr id="16409" name="AutoShape 26"/>
          <p:cNvSpPr>
            <a:spLocks noChangeArrowheads="1"/>
          </p:cNvSpPr>
          <p:nvPr/>
        </p:nvSpPr>
        <p:spPr bwMode="auto">
          <a:xfrm>
            <a:off x="381000" y="2984500"/>
            <a:ext cx="3486150" cy="44450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r>
              <a:rPr lang="nb-NO" altLang="x-none" sz="1000">
                <a:solidFill>
                  <a:srgbClr val="003366"/>
                </a:solidFill>
              </a:rPr>
              <a:t>Anses nødvendig for å </a:t>
            </a:r>
            <a:r>
              <a:rPr lang="nb-NO" altLang="x-none" sz="1000" b="1">
                <a:solidFill>
                  <a:srgbClr val="003366"/>
                </a:solidFill>
              </a:rPr>
              <a:t>verne samfunnet</a:t>
            </a:r>
          </a:p>
        </p:txBody>
      </p:sp>
      <p:sp>
        <p:nvSpPr>
          <p:cNvPr id="16410" name="AutoShape 27"/>
          <p:cNvSpPr>
            <a:spLocks noChangeArrowheads="1"/>
          </p:cNvSpPr>
          <p:nvPr/>
        </p:nvSpPr>
        <p:spPr bwMode="auto">
          <a:xfrm>
            <a:off x="5029200" y="3810000"/>
            <a:ext cx="3740150" cy="222250"/>
          </a:xfrm>
          <a:prstGeom prst="roundRect">
            <a:avLst>
              <a:gd name="adj" fmla="val 12477"/>
            </a:avLst>
          </a:prstGeom>
          <a:noFill/>
          <a:ln w="127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r>
              <a:rPr lang="nb-NO" altLang="x-none" sz="1000">
                <a:solidFill>
                  <a:srgbClr val="003366"/>
                </a:solidFill>
              </a:rPr>
              <a:t>Anses nødvendig for å </a:t>
            </a:r>
            <a:r>
              <a:rPr lang="nb-NO" altLang="x-none" sz="1000" b="1">
                <a:solidFill>
                  <a:srgbClr val="003366"/>
                </a:solidFill>
              </a:rPr>
              <a:t>verne samfunnet</a:t>
            </a:r>
          </a:p>
        </p:txBody>
      </p:sp>
      <p:sp>
        <p:nvSpPr>
          <p:cNvPr id="16411" name="Rectangle 28"/>
          <p:cNvSpPr>
            <a:spLocks noChangeArrowheads="1"/>
          </p:cNvSpPr>
          <p:nvPr/>
        </p:nvSpPr>
        <p:spPr bwMode="auto">
          <a:xfrm rot="-5400000">
            <a:off x="7945437" y="5084763"/>
            <a:ext cx="193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defRPr>
                <a:solidFill>
                  <a:schemeClr val="tx1"/>
                </a:solidFill>
                <a:latin typeface="Calibri" charset="0"/>
              </a:defRPr>
            </a:lvl1pPr>
            <a:lvl2pPr marL="742950" indent="-285750" defTabSz="762000">
              <a:defRPr>
                <a:solidFill>
                  <a:schemeClr val="tx1"/>
                </a:solidFill>
                <a:latin typeface="Calibri" charset="0"/>
              </a:defRPr>
            </a:lvl2pPr>
            <a:lvl3pPr marL="1143000" indent="-228600" defTabSz="762000">
              <a:defRPr>
                <a:solidFill>
                  <a:schemeClr val="tx1"/>
                </a:solidFill>
                <a:latin typeface="Calibri" charset="0"/>
              </a:defRPr>
            </a:lvl3pPr>
            <a:lvl4pPr marL="1600200" indent="-228600" defTabSz="762000">
              <a:defRPr>
                <a:solidFill>
                  <a:schemeClr val="tx1"/>
                </a:solidFill>
                <a:latin typeface="Calibri" charset="0"/>
              </a:defRPr>
            </a:lvl4pPr>
            <a:lvl5pPr marL="2057400" indent="-228600" defTabSz="762000">
              <a:defRPr>
                <a:solidFill>
                  <a:schemeClr val="tx1"/>
                </a:solidFill>
                <a:latin typeface="Calibri" charset="0"/>
              </a:defRPr>
            </a:lvl5pPr>
            <a:lvl6pPr marL="2514600" indent="-228600" defTabSz="762000" fontAlgn="base">
              <a:spcBef>
                <a:spcPct val="0"/>
              </a:spcBef>
              <a:spcAft>
                <a:spcPct val="0"/>
              </a:spcAft>
              <a:defRPr>
                <a:solidFill>
                  <a:schemeClr val="tx1"/>
                </a:solidFill>
                <a:latin typeface="Calibri" charset="0"/>
              </a:defRPr>
            </a:lvl6pPr>
            <a:lvl7pPr marL="2971800" indent="-228600" defTabSz="762000" fontAlgn="base">
              <a:spcBef>
                <a:spcPct val="0"/>
              </a:spcBef>
              <a:spcAft>
                <a:spcPct val="0"/>
              </a:spcAft>
              <a:defRPr>
                <a:solidFill>
                  <a:schemeClr val="tx1"/>
                </a:solidFill>
                <a:latin typeface="Calibri" charset="0"/>
              </a:defRPr>
            </a:lvl7pPr>
            <a:lvl8pPr marL="3429000" indent="-228600" defTabSz="762000" fontAlgn="base">
              <a:spcBef>
                <a:spcPct val="0"/>
              </a:spcBef>
              <a:spcAft>
                <a:spcPct val="0"/>
              </a:spcAft>
              <a:defRPr>
                <a:solidFill>
                  <a:schemeClr val="tx1"/>
                </a:solidFill>
                <a:latin typeface="Calibri" charset="0"/>
              </a:defRPr>
            </a:lvl8pPr>
            <a:lvl9pPr marL="3886200" indent="-228600" defTabSz="762000" fontAlgn="base">
              <a:spcBef>
                <a:spcPct val="0"/>
              </a:spcBef>
              <a:spcAft>
                <a:spcPct val="0"/>
              </a:spcAft>
              <a:defRPr>
                <a:solidFill>
                  <a:schemeClr val="tx1"/>
                </a:solidFill>
                <a:latin typeface="Calibri" charset="0"/>
              </a:defRPr>
            </a:lvl9pPr>
          </a:lstStyle>
          <a:p>
            <a:r>
              <a:rPr lang="nb-NO" altLang="x-none" sz="600">
                <a:solidFill>
                  <a:srgbClr val="025AA2"/>
                </a:solidFill>
                <a:latin typeface="Times New Roman" charset="0"/>
              </a:rPr>
              <a:t>utarbeidet 9/2003 av:</a:t>
            </a:r>
          </a:p>
          <a:p>
            <a:r>
              <a:rPr lang="nb-NO" altLang="x-none" sz="600">
                <a:solidFill>
                  <a:srgbClr val="025AA2"/>
                </a:solidFill>
                <a:latin typeface="Times New Roman" charset="0"/>
              </a:rPr>
              <a:t>Emmanuel Revis, Sentral fagenhet for tvungen omsorg</a:t>
            </a:r>
          </a:p>
          <a:p>
            <a:r>
              <a:rPr lang="nb-NO" altLang="x-none" sz="600">
                <a:solidFill>
                  <a:srgbClr val="025AA2"/>
                </a:solidFill>
                <a:latin typeface="Times New Roman" charset="0"/>
              </a:rPr>
              <a:t>Inger-Lise Hognerud, kompetansesenter Bergen</a:t>
            </a:r>
          </a:p>
          <a:p>
            <a:endParaRPr lang="nb-NO" altLang="x-none" sz="600">
              <a:solidFill>
                <a:srgbClr val="025AA2"/>
              </a:solidFill>
              <a:latin typeface="Times New Roman" charset="0"/>
            </a:endParaRPr>
          </a:p>
        </p:txBody>
      </p:sp>
      <p:sp>
        <p:nvSpPr>
          <p:cNvPr id="16412" name="Line 29"/>
          <p:cNvSpPr>
            <a:spLocks noChangeShapeType="1"/>
          </p:cNvSpPr>
          <p:nvPr/>
        </p:nvSpPr>
        <p:spPr bwMode="auto">
          <a:xfrm>
            <a:off x="3581400" y="4267200"/>
            <a:ext cx="0" cy="228600"/>
          </a:xfrm>
          <a:prstGeom prst="line">
            <a:avLst/>
          </a:prstGeom>
          <a:noFill/>
          <a:ln w="571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16413" name="Line 30"/>
          <p:cNvSpPr>
            <a:spLocks noChangeShapeType="1"/>
          </p:cNvSpPr>
          <p:nvPr/>
        </p:nvSpPr>
        <p:spPr bwMode="auto">
          <a:xfrm flipH="1">
            <a:off x="2514600" y="4495800"/>
            <a:ext cx="1066800" cy="0"/>
          </a:xfrm>
          <a:prstGeom prst="line">
            <a:avLst/>
          </a:prstGeom>
          <a:noFill/>
          <a:ln w="571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
        <p:nvSpPr>
          <p:cNvPr id="16414" name="Line 31"/>
          <p:cNvSpPr>
            <a:spLocks noChangeShapeType="1"/>
          </p:cNvSpPr>
          <p:nvPr/>
        </p:nvSpPr>
        <p:spPr bwMode="auto">
          <a:xfrm>
            <a:off x="3581400" y="4495800"/>
            <a:ext cx="990600" cy="0"/>
          </a:xfrm>
          <a:prstGeom prst="line">
            <a:avLst/>
          </a:prstGeom>
          <a:noFill/>
          <a:ln w="571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
        <p:nvSpPr>
          <p:cNvPr id="16415" name="Line 32"/>
          <p:cNvSpPr>
            <a:spLocks noChangeShapeType="1"/>
          </p:cNvSpPr>
          <p:nvPr/>
        </p:nvSpPr>
        <p:spPr bwMode="auto">
          <a:xfrm>
            <a:off x="1524000" y="4724400"/>
            <a:ext cx="0" cy="304800"/>
          </a:xfrm>
          <a:prstGeom prst="line">
            <a:avLst/>
          </a:prstGeom>
          <a:noFill/>
          <a:ln w="571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
        <p:nvSpPr>
          <p:cNvPr id="16416" name="Line 33"/>
          <p:cNvSpPr>
            <a:spLocks noChangeShapeType="1"/>
          </p:cNvSpPr>
          <p:nvPr/>
        </p:nvSpPr>
        <p:spPr bwMode="auto">
          <a:xfrm>
            <a:off x="4953000" y="4724400"/>
            <a:ext cx="0" cy="76200"/>
          </a:xfrm>
          <a:prstGeom prst="line">
            <a:avLst/>
          </a:prstGeom>
          <a:noFill/>
          <a:ln w="571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
        <p:nvSpPr>
          <p:cNvPr id="16417" name="Line 34"/>
          <p:cNvSpPr>
            <a:spLocks noChangeShapeType="1"/>
          </p:cNvSpPr>
          <p:nvPr/>
        </p:nvSpPr>
        <p:spPr bwMode="auto">
          <a:xfrm flipH="1">
            <a:off x="5943600" y="4724400"/>
            <a:ext cx="0" cy="76200"/>
          </a:xfrm>
          <a:prstGeom prst="line">
            <a:avLst/>
          </a:prstGeom>
          <a:noFill/>
          <a:ln w="571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Tree>
    <p:extLst>
      <p:ext uri="{BB962C8B-B14F-4D97-AF65-F5344CB8AC3E}">
        <p14:creationId xmlns:p14="http://schemas.microsoft.com/office/powerpoint/2010/main" val="21083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TotalTime>
  <Words>920</Words>
  <Application>Microsoft Macintosh PowerPoint</Application>
  <PresentationFormat>Skjermfremvisning (4:3)</PresentationFormat>
  <Paragraphs>181</Paragraphs>
  <Slides>31</Slides>
  <Notes>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31</vt:i4>
      </vt:variant>
    </vt:vector>
  </HeadingPairs>
  <TitlesOfParts>
    <vt:vector size="39" baseType="lpstr">
      <vt:lpstr>Calibri</vt:lpstr>
      <vt:lpstr>MS Gothic</vt:lpstr>
      <vt:lpstr>ＭＳ Ｐゴシック</vt:lpstr>
      <vt:lpstr>Times</vt:lpstr>
      <vt:lpstr>Times New Roman</vt:lpstr>
      <vt:lpstr>Wingdings</vt:lpstr>
      <vt:lpstr>Arial</vt:lpstr>
      <vt:lpstr>Office-tema</vt:lpstr>
      <vt:lpstr>Behandling og rehabilitering af dømte udviklingshæmmede lovbrydere i Norge: noe å lære av?</vt:lpstr>
      <vt:lpstr>Psykiatri, habilitering og kriminalomsorg</vt:lpstr>
      <vt:lpstr>Lærevasker og fengsel</vt:lpstr>
      <vt:lpstr>Den norske modellen</vt:lpstr>
      <vt:lpstr>Straffrihet og nedsatt straff</vt:lpstr>
      <vt:lpstr>Juridiske og medisinske definisjoner</vt:lpstr>
      <vt:lpstr>Juridiske og medisinske definisjoner</vt:lpstr>
      <vt:lpstr>Straffelovens §§ 20 og 80</vt:lpstr>
      <vt:lpstr>PowerPoint-presentasjon</vt:lpstr>
      <vt:lpstr>Straffelovens §§ 63, 64, 65</vt:lpstr>
      <vt:lpstr>§§ 64 og 65</vt:lpstr>
      <vt:lpstr>Gjennomføring og opphør</vt:lpstr>
      <vt:lpstr>PowerPoint-presentasjon</vt:lpstr>
      <vt:lpstr>Meland-utvalget</vt:lpstr>
      <vt:lpstr>PowerPoint-presentasjon</vt:lpstr>
      <vt:lpstr>Rehabilitering</vt:lpstr>
      <vt:lpstr>PowerPoint-presentasjon</vt:lpstr>
      <vt:lpstr>PowerPoint-presentasjon</vt:lpstr>
      <vt:lpstr>Å vise heller enn å fortelle</vt:lpstr>
      <vt:lpstr>PowerPoint-presentasjon</vt:lpstr>
      <vt:lpstr>PowerPoint-presentasjon</vt:lpstr>
      <vt:lpstr>PowerPoint-presentasjon</vt:lpstr>
      <vt:lpstr>ARMIDILO + KAOS + Dialogisk </vt:lpstr>
      <vt:lpstr> </vt:lpstr>
      <vt:lpstr>PowerPoint-presentasjon</vt:lpstr>
      <vt:lpstr>PowerPoint-presentasjon</vt:lpstr>
      <vt:lpstr>PowerPoint-presentasjon</vt:lpstr>
      <vt:lpstr>PowerPoint-presentasjon</vt:lpstr>
      <vt:lpstr>PowerPoint-presentasjon</vt:lpstr>
      <vt:lpstr>Erfaringer</vt:lpstr>
      <vt:lpstr>PowerPoint-presentasjon</vt:lpstr>
    </vt:vector>
  </TitlesOfParts>
  <Company>Helse Midt-Norge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Øverland, Svein Kristian</dc:creator>
  <cp:lastModifiedBy>Microsoft Office-bruker</cp:lastModifiedBy>
  <cp:revision>9</cp:revision>
  <dcterms:created xsi:type="dcterms:W3CDTF">2017-08-28T08:57:35Z</dcterms:created>
  <dcterms:modified xsi:type="dcterms:W3CDTF">2017-08-28T16:54:42Z</dcterms:modified>
</cp:coreProperties>
</file>