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20"/>
  </p:notesMasterIdLst>
  <p:handoutMasterIdLst>
    <p:handoutMasterId r:id="rId21"/>
  </p:handoutMasterIdLst>
  <p:sldIdLst>
    <p:sldId id="256" r:id="rId2"/>
    <p:sldId id="291" r:id="rId3"/>
    <p:sldId id="280" r:id="rId4"/>
    <p:sldId id="281" r:id="rId5"/>
    <p:sldId id="303" r:id="rId6"/>
    <p:sldId id="295" r:id="rId7"/>
    <p:sldId id="307" r:id="rId8"/>
    <p:sldId id="286" r:id="rId9"/>
    <p:sldId id="304" r:id="rId10"/>
    <p:sldId id="305" r:id="rId11"/>
    <p:sldId id="294" r:id="rId12"/>
    <p:sldId id="285" r:id="rId13"/>
    <p:sldId id="269" r:id="rId14"/>
    <p:sldId id="262" r:id="rId15"/>
    <p:sldId id="282" r:id="rId16"/>
    <p:sldId id="290" r:id="rId17"/>
    <p:sldId id="300" r:id="rId18"/>
    <p:sldId id="306" r:id="rId19"/>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667"/>
    <a:srgbClr val="CC0099"/>
    <a:srgbClr val="33CC33"/>
    <a:srgbClr val="B1CBD4"/>
    <a:srgbClr val="1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2" d="100"/>
          <a:sy n="82" d="100"/>
        </p:scale>
        <p:origin x="1368" y="62"/>
      </p:cViewPr>
      <p:guideLst>
        <p:guide orient="horz" pos="2160"/>
        <p:guide pos="2880"/>
      </p:guideLst>
    </p:cSldViewPr>
  </p:slideViewPr>
  <p:notesTextViewPr>
    <p:cViewPr>
      <p:scale>
        <a:sx n="1" d="1"/>
        <a:sy n="1" d="1"/>
      </p:scale>
      <p:origin x="0" y="0"/>
    </p:cViewPr>
  </p:notesTextViewPr>
  <p:sorterViewPr>
    <p:cViewPr>
      <p:scale>
        <a:sx n="100" d="100"/>
        <a:sy n="100" d="100"/>
      </p:scale>
      <p:origin x="0" y="-2046"/>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DAC7DA-63DD-4B4D-9352-4ED13867576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a-DK"/>
        </a:p>
      </dgm:t>
    </dgm:pt>
    <dgm:pt modelId="{42E26BCF-B431-49C0-9030-071CC6EB2BEB}">
      <dgm:prSet/>
      <dgm:spPr/>
      <dgm:t>
        <a:bodyPr/>
        <a:lstStyle/>
        <a:p>
          <a:pPr rtl="0"/>
          <a:r>
            <a:rPr lang="da-DK" baseline="0" dirty="0"/>
            <a:t>Vigtigt med et minimum af belastninger hvis borgeren skal lykkes med sin misbrugsbehandling.</a:t>
          </a:r>
          <a:endParaRPr lang="da-DK" dirty="0"/>
        </a:p>
      </dgm:t>
    </dgm:pt>
    <dgm:pt modelId="{D2BBC25C-6795-4BFF-BC6D-741A314D4614}" type="parTrans" cxnId="{97F73A9D-44A2-465C-8C83-342458F03534}">
      <dgm:prSet/>
      <dgm:spPr/>
      <dgm:t>
        <a:bodyPr/>
        <a:lstStyle/>
        <a:p>
          <a:endParaRPr lang="da-DK"/>
        </a:p>
      </dgm:t>
    </dgm:pt>
    <dgm:pt modelId="{ABEE3EE2-5BBA-4721-A088-D6F83B7E53AD}" type="sibTrans" cxnId="{97F73A9D-44A2-465C-8C83-342458F03534}">
      <dgm:prSet/>
      <dgm:spPr/>
      <dgm:t>
        <a:bodyPr/>
        <a:lstStyle/>
        <a:p>
          <a:endParaRPr lang="da-DK"/>
        </a:p>
      </dgm:t>
    </dgm:pt>
    <dgm:pt modelId="{E3544AA0-47B6-40C0-80E9-4D113E4C1269}" type="pres">
      <dgm:prSet presAssocID="{E6DAC7DA-63DD-4B4D-9352-4ED138675766}" presName="linear" presStyleCnt="0">
        <dgm:presLayoutVars>
          <dgm:animLvl val="lvl"/>
          <dgm:resizeHandles val="exact"/>
        </dgm:presLayoutVars>
      </dgm:prSet>
      <dgm:spPr/>
    </dgm:pt>
    <dgm:pt modelId="{586F2146-5292-40EB-9574-EFC3AEB116D9}" type="pres">
      <dgm:prSet presAssocID="{42E26BCF-B431-49C0-9030-071CC6EB2BEB}" presName="parentText" presStyleLbl="node1" presStyleIdx="0" presStyleCnt="1" custAng="0" custScaleY="63879" custLinFactNeighborY="520">
        <dgm:presLayoutVars>
          <dgm:chMax val="0"/>
          <dgm:bulletEnabled val="1"/>
        </dgm:presLayoutVars>
      </dgm:prSet>
      <dgm:spPr>
        <a:prstGeom prst="irregularSeal1">
          <a:avLst/>
        </a:prstGeom>
      </dgm:spPr>
    </dgm:pt>
  </dgm:ptLst>
  <dgm:cxnLst>
    <dgm:cxn modelId="{97F73A9D-44A2-465C-8C83-342458F03534}" srcId="{E6DAC7DA-63DD-4B4D-9352-4ED138675766}" destId="{42E26BCF-B431-49C0-9030-071CC6EB2BEB}" srcOrd="0" destOrd="0" parTransId="{D2BBC25C-6795-4BFF-BC6D-741A314D4614}" sibTransId="{ABEE3EE2-5BBA-4721-A088-D6F83B7E53AD}"/>
    <dgm:cxn modelId="{DD9E209E-15BA-47A8-9E1C-0077E20469F8}" type="presOf" srcId="{E6DAC7DA-63DD-4B4D-9352-4ED138675766}" destId="{E3544AA0-47B6-40C0-80E9-4D113E4C1269}" srcOrd="0" destOrd="0" presId="urn:microsoft.com/office/officeart/2005/8/layout/vList2"/>
    <dgm:cxn modelId="{415BBCD4-4117-4B92-BBFF-0C11629BDA6E}" type="presOf" srcId="{42E26BCF-B431-49C0-9030-071CC6EB2BEB}" destId="{586F2146-5292-40EB-9574-EFC3AEB116D9}" srcOrd="0" destOrd="0" presId="urn:microsoft.com/office/officeart/2005/8/layout/vList2"/>
    <dgm:cxn modelId="{693F4A8E-7F9D-4D24-A56D-4000321C811D}" type="presParOf" srcId="{E3544AA0-47B6-40C0-80E9-4D113E4C1269}" destId="{586F2146-5292-40EB-9574-EFC3AEB116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03A62-DB56-4B3E-B5C8-7D47D312685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2E6F0079-FCF6-49FA-95A2-EE1AB9409F21}">
      <dgm:prSet phldrT="[Tekst]"/>
      <dgm:spPr/>
      <dgm:t>
        <a:bodyPr/>
        <a:lstStyle/>
        <a:p>
          <a:r>
            <a:rPr lang="da-DK" dirty="0"/>
            <a:t>Borger med Misbrug</a:t>
          </a:r>
        </a:p>
      </dgm:t>
    </dgm:pt>
    <dgm:pt modelId="{83D183BF-E08B-4A3F-B16B-C5E5C740E4FE}" type="parTrans" cxnId="{2F4B71D1-8651-4387-B85E-5A2F6E772B14}">
      <dgm:prSet/>
      <dgm:spPr/>
      <dgm:t>
        <a:bodyPr/>
        <a:lstStyle/>
        <a:p>
          <a:endParaRPr lang="da-DK"/>
        </a:p>
      </dgm:t>
    </dgm:pt>
    <dgm:pt modelId="{99497B80-8C73-4E6D-B603-9AC698A0CAAE}" type="sibTrans" cxnId="{2F4B71D1-8651-4387-B85E-5A2F6E772B14}">
      <dgm:prSet/>
      <dgm:spPr/>
      <dgm:t>
        <a:bodyPr/>
        <a:lstStyle/>
        <a:p>
          <a:endParaRPr lang="da-DK"/>
        </a:p>
      </dgm:t>
    </dgm:pt>
    <dgm:pt modelId="{D4881E70-BE1D-4740-82C3-855AC0729373}">
      <dgm:prSet phldrT="[Tekst]"/>
      <dgm:spPr/>
      <dgm:t>
        <a:bodyPr/>
        <a:lstStyle/>
        <a:p>
          <a:r>
            <a:rPr lang="da-DK" dirty="0"/>
            <a:t>Relationer</a:t>
          </a:r>
        </a:p>
      </dgm:t>
    </dgm:pt>
    <dgm:pt modelId="{71F34850-5309-4F4E-8307-49082EB4C473}" type="parTrans" cxnId="{91A6EFEA-21A8-4FA3-AC61-A54853AC46C9}">
      <dgm:prSet/>
      <dgm:spPr/>
      <dgm:t>
        <a:bodyPr/>
        <a:lstStyle/>
        <a:p>
          <a:endParaRPr lang="da-DK"/>
        </a:p>
      </dgm:t>
    </dgm:pt>
    <dgm:pt modelId="{2FC1F51A-6800-45B7-A93C-1F9FFABA1F09}" type="sibTrans" cxnId="{91A6EFEA-21A8-4FA3-AC61-A54853AC46C9}">
      <dgm:prSet/>
      <dgm:spPr/>
      <dgm:t>
        <a:bodyPr/>
        <a:lstStyle/>
        <a:p>
          <a:endParaRPr lang="da-DK"/>
        </a:p>
      </dgm:t>
    </dgm:pt>
    <dgm:pt modelId="{D5857A2C-156F-4AAD-9D64-428B80670DEC}">
      <dgm:prSet phldrT="[Tekst]"/>
      <dgm:spPr/>
      <dgm:t>
        <a:bodyPr/>
        <a:lstStyle/>
        <a:p>
          <a:r>
            <a:rPr lang="da-DK" dirty="0"/>
            <a:t>Bopæl</a:t>
          </a:r>
        </a:p>
      </dgm:t>
    </dgm:pt>
    <dgm:pt modelId="{99DDC60F-FB62-4713-838C-14664EA1FE2A}" type="parTrans" cxnId="{4D6F76F8-059D-46CE-BD36-10EA6D12A9AE}">
      <dgm:prSet/>
      <dgm:spPr/>
      <dgm:t>
        <a:bodyPr/>
        <a:lstStyle/>
        <a:p>
          <a:endParaRPr lang="da-DK"/>
        </a:p>
      </dgm:t>
    </dgm:pt>
    <dgm:pt modelId="{C9D0D1B1-5ECB-44E0-9865-6A51372CCAA8}" type="sibTrans" cxnId="{4D6F76F8-059D-46CE-BD36-10EA6D12A9AE}">
      <dgm:prSet/>
      <dgm:spPr/>
      <dgm:t>
        <a:bodyPr/>
        <a:lstStyle/>
        <a:p>
          <a:endParaRPr lang="da-DK"/>
        </a:p>
      </dgm:t>
    </dgm:pt>
    <dgm:pt modelId="{E18A7469-BBA1-48C3-98F8-F7FA1F5C9ECB}">
      <dgm:prSet phldrT="[Tekst]"/>
      <dgm:spPr/>
      <dgm:t>
        <a:bodyPr/>
        <a:lstStyle/>
        <a:p>
          <a:r>
            <a:rPr lang="da-DK" dirty="0"/>
            <a:t>Aktiviteter i hverdagen</a:t>
          </a:r>
        </a:p>
      </dgm:t>
    </dgm:pt>
    <dgm:pt modelId="{C1406B8A-DF3C-407E-A343-5766DE01772A}" type="parTrans" cxnId="{E5DCE53F-6721-479D-9D54-68A4E1B195EA}">
      <dgm:prSet/>
      <dgm:spPr/>
      <dgm:t>
        <a:bodyPr/>
        <a:lstStyle/>
        <a:p>
          <a:endParaRPr lang="da-DK"/>
        </a:p>
      </dgm:t>
    </dgm:pt>
    <dgm:pt modelId="{1AAA6207-6EB4-41FA-B64C-C5E3C9580802}" type="sibTrans" cxnId="{E5DCE53F-6721-479D-9D54-68A4E1B195EA}">
      <dgm:prSet/>
      <dgm:spPr/>
      <dgm:t>
        <a:bodyPr/>
        <a:lstStyle/>
        <a:p>
          <a:endParaRPr lang="da-DK"/>
        </a:p>
      </dgm:t>
    </dgm:pt>
    <dgm:pt modelId="{D085DDA7-F7D7-4B70-90A4-9AB864391F13}">
      <dgm:prSet phldrT="[Tekst]"/>
      <dgm:spPr/>
      <dgm:t>
        <a:bodyPr/>
        <a:lstStyle/>
        <a:p>
          <a:r>
            <a:rPr lang="da-DK" dirty="0" err="1"/>
            <a:t>Selv-regulering</a:t>
          </a:r>
          <a:endParaRPr lang="da-DK" dirty="0"/>
        </a:p>
      </dgm:t>
    </dgm:pt>
    <dgm:pt modelId="{86F0EB4D-0A55-4AA0-A203-6A9EA80EBE83}" type="parTrans" cxnId="{F05D835C-D9E8-47AC-AAE0-F00C0D1D0B8F}">
      <dgm:prSet/>
      <dgm:spPr/>
      <dgm:t>
        <a:bodyPr/>
        <a:lstStyle/>
        <a:p>
          <a:endParaRPr lang="da-DK"/>
        </a:p>
      </dgm:t>
    </dgm:pt>
    <dgm:pt modelId="{AA604310-4A1C-4304-AF79-C494CB354CB7}" type="sibTrans" cxnId="{F05D835C-D9E8-47AC-AAE0-F00C0D1D0B8F}">
      <dgm:prSet/>
      <dgm:spPr/>
      <dgm:t>
        <a:bodyPr/>
        <a:lstStyle/>
        <a:p>
          <a:endParaRPr lang="da-DK"/>
        </a:p>
      </dgm:t>
    </dgm:pt>
    <dgm:pt modelId="{F3BD7045-6DD2-4D61-A77A-03EA4E04307D}">
      <dgm:prSet/>
      <dgm:spPr/>
      <dgm:t>
        <a:bodyPr/>
        <a:lstStyle/>
        <a:p>
          <a:r>
            <a:rPr lang="da-DK" dirty="0"/>
            <a:t>Somatisk sygdom</a:t>
          </a:r>
        </a:p>
      </dgm:t>
    </dgm:pt>
    <dgm:pt modelId="{B406E784-F908-4A00-9EAD-EDAFFD58B63A}" type="parTrans" cxnId="{2489DE08-B356-4F78-8385-F3E1AD899FA1}">
      <dgm:prSet/>
      <dgm:spPr/>
      <dgm:t>
        <a:bodyPr/>
        <a:lstStyle/>
        <a:p>
          <a:endParaRPr lang="da-DK"/>
        </a:p>
      </dgm:t>
    </dgm:pt>
    <dgm:pt modelId="{A623ECBF-1BF1-4A62-970E-F8BD69108DE4}" type="sibTrans" cxnId="{2489DE08-B356-4F78-8385-F3E1AD899FA1}">
      <dgm:prSet/>
      <dgm:spPr/>
      <dgm:t>
        <a:bodyPr/>
        <a:lstStyle/>
        <a:p>
          <a:endParaRPr lang="da-DK"/>
        </a:p>
      </dgm:t>
    </dgm:pt>
    <dgm:pt modelId="{2698D9E2-5D02-4ACE-A28D-3812B67F4815}">
      <dgm:prSet/>
      <dgm:spPr/>
      <dgm:t>
        <a:bodyPr/>
        <a:lstStyle/>
        <a:p>
          <a:r>
            <a:rPr lang="da-DK" dirty="0"/>
            <a:t>Psykiatrisk sygdom</a:t>
          </a:r>
        </a:p>
      </dgm:t>
    </dgm:pt>
    <dgm:pt modelId="{732E56DC-3E68-4B9A-AB60-C97A11FEA342}" type="parTrans" cxnId="{D80EBF19-52AE-4E21-929D-B2ACE6F03E3E}">
      <dgm:prSet/>
      <dgm:spPr/>
      <dgm:t>
        <a:bodyPr/>
        <a:lstStyle/>
        <a:p>
          <a:endParaRPr lang="da-DK"/>
        </a:p>
      </dgm:t>
    </dgm:pt>
    <dgm:pt modelId="{49C17DDC-0C74-4AAE-9748-030D5026D1A7}" type="sibTrans" cxnId="{D80EBF19-52AE-4E21-929D-B2ACE6F03E3E}">
      <dgm:prSet/>
      <dgm:spPr/>
      <dgm:t>
        <a:bodyPr/>
        <a:lstStyle/>
        <a:p>
          <a:endParaRPr lang="da-DK"/>
        </a:p>
      </dgm:t>
    </dgm:pt>
    <dgm:pt modelId="{DBDFEB3F-E66A-49A5-BCA8-BC87FB796549}">
      <dgm:prSet/>
      <dgm:spPr/>
      <dgm:t>
        <a:bodyPr/>
        <a:lstStyle/>
        <a:p>
          <a:r>
            <a:rPr lang="da-DK" dirty="0"/>
            <a:t>Opvækst</a:t>
          </a:r>
        </a:p>
      </dgm:t>
    </dgm:pt>
    <dgm:pt modelId="{16E5AC28-BAFE-49D9-AE09-1A6D8C312839}" type="parTrans" cxnId="{A38E7A4C-E39E-428D-8539-88AD7A96CB68}">
      <dgm:prSet/>
      <dgm:spPr/>
      <dgm:t>
        <a:bodyPr/>
        <a:lstStyle/>
        <a:p>
          <a:endParaRPr lang="da-DK"/>
        </a:p>
      </dgm:t>
    </dgm:pt>
    <dgm:pt modelId="{2FDFA42A-3304-45A9-941B-555E95158DBD}" type="sibTrans" cxnId="{A38E7A4C-E39E-428D-8539-88AD7A96CB68}">
      <dgm:prSet/>
      <dgm:spPr/>
      <dgm:t>
        <a:bodyPr/>
        <a:lstStyle/>
        <a:p>
          <a:endParaRPr lang="da-DK"/>
        </a:p>
      </dgm:t>
    </dgm:pt>
    <dgm:pt modelId="{CC6EB97E-CCFD-4E53-974A-2CE90039E58E}" type="pres">
      <dgm:prSet presAssocID="{55903A62-DB56-4B3E-B5C8-7D47D312685D}" presName="Name0" presStyleCnt="0">
        <dgm:presLayoutVars>
          <dgm:chMax val="1"/>
          <dgm:dir/>
          <dgm:animLvl val="ctr"/>
          <dgm:resizeHandles val="exact"/>
        </dgm:presLayoutVars>
      </dgm:prSet>
      <dgm:spPr/>
    </dgm:pt>
    <dgm:pt modelId="{887E8B5D-7A30-47E0-8F1C-3DA493E56B28}" type="pres">
      <dgm:prSet presAssocID="{2E6F0079-FCF6-49FA-95A2-EE1AB9409F21}" presName="centerShape" presStyleLbl="node0" presStyleIdx="0" presStyleCnt="1"/>
      <dgm:spPr/>
    </dgm:pt>
    <dgm:pt modelId="{2880A1E9-65EE-4289-915D-2AAAF1CEA801}" type="pres">
      <dgm:prSet presAssocID="{D4881E70-BE1D-4740-82C3-855AC0729373}" presName="node" presStyleLbl="node1" presStyleIdx="0" presStyleCnt="7">
        <dgm:presLayoutVars>
          <dgm:bulletEnabled val="1"/>
        </dgm:presLayoutVars>
      </dgm:prSet>
      <dgm:spPr/>
    </dgm:pt>
    <dgm:pt modelId="{A51A4317-B75F-4F2A-BA9E-A68B87892CC2}" type="pres">
      <dgm:prSet presAssocID="{D4881E70-BE1D-4740-82C3-855AC0729373}" presName="dummy" presStyleCnt="0"/>
      <dgm:spPr/>
    </dgm:pt>
    <dgm:pt modelId="{FA057DC7-FD94-4B8D-AC67-27AE24F91DCB}" type="pres">
      <dgm:prSet presAssocID="{2FC1F51A-6800-45B7-A93C-1F9FFABA1F09}" presName="sibTrans" presStyleLbl="sibTrans2D1" presStyleIdx="0" presStyleCnt="7"/>
      <dgm:spPr/>
    </dgm:pt>
    <dgm:pt modelId="{007939EF-D977-461F-81FF-8C8F682AD465}" type="pres">
      <dgm:prSet presAssocID="{D5857A2C-156F-4AAD-9D64-428B80670DEC}" presName="node" presStyleLbl="node1" presStyleIdx="1" presStyleCnt="7">
        <dgm:presLayoutVars>
          <dgm:bulletEnabled val="1"/>
        </dgm:presLayoutVars>
      </dgm:prSet>
      <dgm:spPr/>
    </dgm:pt>
    <dgm:pt modelId="{2E40AE01-843F-4013-8F20-255BC86F2230}" type="pres">
      <dgm:prSet presAssocID="{D5857A2C-156F-4AAD-9D64-428B80670DEC}" presName="dummy" presStyleCnt="0"/>
      <dgm:spPr/>
    </dgm:pt>
    <dgm:pt modelId="{73E3A2A4-63A1-4FE8-9FFE-C7828A096052}" type="pres">
      <dgm:prSet presAssocID="{C9D0D1B1-5ECB-44E0-9865-6A51372CCAA8}" presName="sibTrans" presStyleLbl="sibTrans2D1" presStyleIdx="1" presStyleCnt="7"/>
      <dgm:spPr/>
    </dgm:pt>
    <dgm:pt modelId="{D3317831-C1D5-4777-A7A7-4F4CD6589BD6}" type="pres">
      <dgm:prSet presAssocID="{E18A7469-BBA1-48C3-98F8-F7FA1F5C9ECB}" presName="node" presStyleLbl="node1" presStyleIdx="2" presStyleCnt="7">
        <dgm:presLayoutVars>
          <dgm:bulletEnabled val="1"/>
        </dgm:presLayoutVars>
      </dgm:prSet>
      <dgm:spPr/>
    </dgm:pt>
    <dgm:pt modelId="{E84AADC6-2E86-4B2D-BE9F-7E6EAC40A84A}" type="pres">
      <dgm:prSet presAssocID="{E18A7469-BBA1-48C3-98F8-F7FA1F5C9ECB}" presName="dummy" presStyleCnt="0"/>
      <dgm:spPr/>
    </dgm:pt>
    <dgm:pt modelId="{4097A9ED-2C0C-4354-9E85-1550F7C2D9D5}" type="pres">
      <dgm:prSet presAssocID="{1AAA6207-6EB4-41FA-B64C-C5E3C9580802}" presName="sibTrans" presStyleLbl="sibTrans2D1" presStyleIdx="2" presStyleCnt="7"/>
      <dgm:spPr/>
    </dgm:pt>
    <dgm:pt modelId="{3CB154B2-7E7B-429F-B293-71AB74EB9102}" type="pres">
      <dgm:prSet presAssocID="{D085DDA7-F7D7-4B70-90A4-9AB864391F13}" presName="node" presStyleLbl="node1" presStyleIdx="3" presStyleCnt="7">
        <dgm:presLayoutVars>
          <dgm:bulletEnabled val="1"/>
        </dgm:presLayoutVars>
      </dgm:prSet>
      <dgm:spPr/>
    </dgm:pt>
    <dgm:pt modelId="{E1B49A29-B5AC-4715-91DB-2103C7DFEF1D}" type="pres">
      <dgm:prSet presAssocID="{D085DDA7-F7D7-4B70-90A4-9AB864391F13}" presName="dummy" presStyleCnt="0"/>
      <dgm:spPr/>
    </dgm:pt>
    <dgm:pt modelId="{722A25A3-B62D-42F6-AB0F-A93C5BEC022F}" type="pres">
      <dgm:prSet presAssocID="{AA604310-4A1C-4304-AF79-C494CB354CB7}" presName="sibTrans" presStyleLbl="sibTrans2D1" presStyleIdx="3" presStyleCnt="7"/>
      <dgm:spPr/>
    </dgm:pt>
    <dgm:pt modelId="{CCEFBE1C-0025-4BCB-9B4E-A12A3D1A9AD8}" type="pres">
      <dgm:prSet presAssocID="{F3BD7045-6DD2-4D61-A77A-03EA4E04307D}" presName="node" presStyleLbl="node1" presStyleIdx="4" presStyleCnt="7">
        <dgm:presLayoutVars>
          <dgm:bulletEnabled val="1"/>
        </dgm:presLayoutVars>
      </dgm:prSet>
      <dgm:spPr/>
    </dgm:pt>
    <dgm:pt modelId="{35B4598C-95FF-4738-97C4-DE6F1757EEDA}" type="pres">
      <dgm:prSet presAssocID="{F3BD7045-6DD2-4D61-A77A-03EA4E04307D}" presName="dummy" presStyleCnt="0"/>
      <dgm:spPr/>
    </dgm:pt>
    <dgm:pt modelId="{9F11EA80-DD75-4B7A-8881-B38C392567B6}" type="pres">
      <dgm:prSet presAssocID="{A623ECBF-1BF1-4A62-970E-F8BD69108DE4}" presName="sibTrans" presStyleLbl="sibTrans2D1" presStyleIdx="4" presStyleCnt="7"/>
      <dgm:spPr/>
    </dgm:pt>
    <dgm:pt modelId="{83E9A4B7-4CF9-47B3-9CEC-F10CE1A05A40}" type="pres">
      <dgm:prSet presAssocID="{2698D9E2-5D02-4ACE-A28D-3812B67F4815}" presName="node" presStyleLbl="node1" presStyleIdx="5" presStyleCnt="7">
        <dgm:presLayoutVars>
          <dgm:bulletEnabled val="1"/>
        </dgm:presLayoutVars>
      </dgm:prSet>
      <dgm:spPr/>
    </dgm:pt>
    <dgm:pt modelId="{29EF4D64-923F-4C48-A47E-16EE161C1AE5}" type="pres">
      <dgm:prSet presAssocID="{2698D9E2-5D02-4ACE-A28D-3812B67F4815}" presName="dummy" presStyleCnt="0"/>
      <dgm:spPr/>
    </dgm:pt>
    <dgm:pt modelId="{15BDBBD5-207D-46F0-86A3-DC4E267D8F39}" type="pres">
      <dgm:prSet presAssocID="{49C17DDC-0C74-4AAE-9748-030D5026D1A7}" presName="sibTrans" presStyleLbl="sibTrans2D1" presStyleIdx="5" presStyleCnt="7"/>
      <dgm:spPr/>
    </dgm:pt>
    <dgm:pt modelId="{3CEDF480-90FB-42F9-9DA7-5AE1A5E9773F}" type="pres">
      <dgm:prSet presAssocID="{DBDFEB3F-E66A-49A5-BCA8-BC87FB796549}" presName="node" presStyleLbl="node1" presStyleIdx="6" presStyleCnt="7">
        <dgm:presLayoutVars>
          <dgm:bulletEnabled val="1"/>
        </dgm:presLayoutVars>
      </dgm:prSet>
      <dgm:spPr/>
    </dgm:pt>
    <dgm:pt modelId="{0FF63AD3-5E13-4AAF-A5E1-1B6B1DD4E847}" type="pres">
      <dgm:prSet presAssocID="{DBDFEB3F-E66A-49A5-BCA8-BC87FB796549}" presName="dummy" presStyleCnt="0"/>
      <dgm:spPr/>
    </dgm:pt>
    <dgm:pt modelId="{B83F0B2A-F8D0-4779-AD1C-4D3E56F39A56}" type="pres">
      <dgm:prSet presAssocID="{2FDFA42A-3304-45A9-941B-555E95158DBD}" presName="sibTrans" presStyleLbl="sibTrans2D1" presStyleIdx="6" presStyleCnt="7"/>
      <dgm:spPr/>
    </dgm:pt>
  </dgm:ptLst>
  <dgm:cxnLst>
    <dgm:cxn modelId="{537DED06-222B-4D2C-84AF-95C33D52639D}" type="presOf" srcId="{2698D9E2-5D02-4ACE-A28D-3812B67F4815}" destId="{83E9A4B7-4CF9-47B3-9CEC-F10CE1A05A40}" srcOrd="0" destOrd="0" presId="urn:microsoft.com/office/officeart/2005/8/layout/radial6"/>
    <dgm:cxn modelId="{2489DE08-B356-4F78-8385-F3E1AD899FA1}" srcId="{2E6F0079-FCF6-49FA-95A2-EE1AB9409F21}" destId="{F3BD7045-6DD2-4D61-A77A-03EA4E04307D}" srcOrd="4" destOrd="0" parTransId="{B406E784-F908-4A00-9EAD-EDAFFD58B63A}" sibTransId="{A623ECBF-1BF1-4A62-970E-F8BD69108DE4}"/>
    <dgm:cxn modelId="{2504BD18-966C-4241-AFF4-1FB1B99DB135}" type="presOf" srcId="{2E6F0079-FCF6-49FA-95A2-EE1AB9409F21}" destId="{887E8B5D-7A30-47E0-8F1C-3DA493E56B28}" srcOrd="0" destOrd="0" presId="urn:microsoft.com/office/officeart/2005/8/layout/radial6"/>
    <dgm:cxn modelId="{D80EBF19-52AE-4E21-929D-B2ACE6F03E3E}" srcId="{2E6F0079-FCF6-49FA-95A2-EE1AB9409F21}" destId="{2698D9E2-5D02-4ACE-A28D-3812B67F4815}" srcOrd="5" destOrd="0" parTransId="{732E56DC-3E68-4B9A-AB60-C97A11FEA342}" sibTransId="{49C17DDC-0C74-4AAE-9748-030D5026D1A7}"/>
    <dgm:cxn modelId="{5516011D-9083-4200-B7CC-099F67D8ED42}" type="presOf" srcId="{AA604310-4A1C-4304-AF79-C494CB354CB7}" destId="{722A25A3-B62D-42F6-AB0F-A93C5BEC022F}" srcOrd="0" destOrd="0" presId="urn:microsoft.com/office/officeart/2005/8/layout/radial6"/>
    <dgm:cxn modelId="{010CE623-D7AD-4E2B-8EF8-3DE1145AE568}" type="presOf" srcId="{2FDFA42A-3304-45A9-941B-555E95158DBD}" destId="{B83F0B2A-F8D0-4779-AD1C-4D3E56F39A56}" srcOrd="0" destOrd="0" presId="urn:microsoft.com/office/officeart/2005/8/layout/radial6"/>
    <dgm:cxn modelId="{40D8503A-A2A3-4C5C-8BCE-667088D41D5A}" type="presOf" srcId="{D4881E70-BE1D-4740-82C3-855AC0729373}" destId="{2880A1E9-65EE-4289-915D-2AAAF1CEA801}" srcOrd="0" destOrd="0" presId="urn:microsoft.com/office/officeart/2005/8/layout/radial6"/>
    <dgm:cxn modelId="{6252133D-31FB-4ED0-A103-832732EC90B0}" type="presOf" srcId="{A623ECBF-1BF1-4A62-970E-F8BD69108DE4}" destId="{9F11EA80-DD75-4B7A-8881-B38C392567B6}" srcOrd="0" destOrd="0" presId="urn:microsoft.com/office/officeart/2005/8/layout/radial6"/>
    <dgm:cxn modelId="{E5DCE53F-6721-479D-9D54-68A4E1B195EA}" srcId="{2E6F0079-FCF6-49FA-95A2-EE1AB9409F21}" destId="{E18A7469-BBA1-48C3-98F8-F7FA1F5C9ECB}" srcOrd="2" destOrd="0" parTransId="{C1406B8A-DF3C-407E-A343-5766DE01772A}" sibTransId="{1AAA6207-6EB4-41FA-B64C-C5E3C9580802}"/>
    <dgm:cxn modelId="{F05D835C-D9E8-47AC-AAE0-F00C0D1D0B8F}" srcId="{2E6F0079-FCF6-49FA-95A2-EE1AB9409F21}" destId="{D085DDA7-F7D7-4B70-90A4-9AB864391F13}" srcOrd="3" destOrd="0" parTransId="{86F0EB4D-0A55-4AA0-A203-6A9EA80EBE83}" sibTransId="{AA604310-4A1C-4304-AF79-C494CB354CB7}"/>
    <dgm:cxn modelId="{E973DB44-5600-4E9C-95D6-4E3370D08C59}" type="presOf" srcId="{D085DDA7-F7D7-4B70-90A4-9AB864391F13}" destId="{3CB154B2-7E7B-429F-B293-71AB74EB9102}" srcOrd="0" destOrd="0" presId="urn:microsoft.com/office/officeart/2005/8/layout/radial6"/>
    <dgm:cxn modelId="{49F05349-6230-4AAE-9D40-33617B06488D}" type="presOf" srcId="{C9D0D1B1-5ECB-44E0-9865-6A51372CCAA8}" destId="{73E3A2A4-63A1-4FE8-9FFE-C7828A096052}" srcOrd="0" destOrd="0" presId="urn:microsoft.com/office/officeart/2005/8/layout/radial6"/>
    <dgm:cxn modelId="{3353C36B-6FD5-4D53-9413-BECAE58E9A86}" type="presOf" srcId="{E18A7469-BBA1-48C3-98F8-F7FA1F5C9ECB}" destId="{D3317831-C1D5-4777-A7A7-4F4CD6589BD6}" srcOrd="0" destOrd="0" presId="urn:microsoft.com/office/officeart/2005/8/layout/radial6"/>
    <dgm:cxn modelId="{A38E7A4C-E39E-428D-8539-88AD7A96CB68}" srcId="{2E6F0079-FCF6-49FA-95A2-EE1AB9409F21}" destId="{DBDFEB3F-E66A-49A5-BCA8-BC87FB796549}" srcOrd="6" destOrd="0" parTransId="{16E5AC28-BAFE-49D9-AE09-1A6D8C312839}" sibTransId="{2FDFA42A-3304-45A9-941B-555E95158DBD}"/>
    <dgm:cxn modelId="{32243277-C3F2-480C-865E-5747C2212B54}" type="presOf" srcId="{2FC1F51A-6800-45B7-A93C-1F9FFABA1F09}" destId="{FA057DC7-FD94-4B8D-AC67-27AE24F91DCB}" srcOrd="0" destOrd="0" presId="urn:microsoft.com/office/officeart/2005/8/layout/radial6"/>
    <dgm:cxn modelId="{35F96358-CBBF-47C0-92DE-C327648DD508}" type="presOf" srcId="{55903A62-DB56-4B3E-B5C8-7D47D312685D}" destId="{CC6EB97E-CCFD-4E53-974A-2CE90039E58E}" srcOrd="0" destOrd="0" presId="urn:microsoft.com/office/officeart/2005/8/layout/radial6"/>
    <dgm:cxn modelId="{9175E5CD-F4D5-49B3-B130-6423CB2559DD}" type="presOf" srcId="{D5857A2C-156F-4AAD-9D64-428B80670DEC}" destId="{007939EF-D977-461F-81FF-8C8F682AD465}" srcOrd="0" destOrd="0" presId="urn:microsoft.com/office/officeart/2005/8/layout/radial6"/>
    <dgm:cxn modelId="{2F4B71D1-8651-4387-B85E-5A2F6E772B14}" srcId="{55903A62-DB56-4B3E-B5C8-7D47D312685D}" destId="{2E6F0079-FCF6-49FA-95A2-EE1AB9409F21}" srcOrd="0" destOrd="0" parTransId="{83D183BF-E08B-4A3F-B16B-C5E5C740E4FE}" sibTransId="{99497B80-8C73-4E6D-B603-9AC698A0CAAE}"/>
    <dgm:cxn modelId="{9A6803D8-4404-450E-A234-13D3F1735742}" type="presOf" srcId="{DBDFEB3F-E66A-49A5-BCA8-BC87FB796549}" destId="{3CEDF480-90FB-42F9-9DA7-5AE1A5E9773F}" srcOrd="0" destOrd="0" presId="urn:microsoft.com/office/officeart/2005/8/layout/radial6"/>
    <dgm:cxn modelId="{488180D8-CEBE-4CF0-BFCA-CDA97B00FEB4}" type="presOf" srcId="{1AAA6207-6EB4-41FA-B64C-C5E3C9580802}" destId="{4097A9ED-2C0C-4354-9E85-1550F7C2D9D5}" srcOrd="0" destOrd="0" presId="urn:microsoft.com/office/officeart/2005/8/layout/radial6"/>
    <dgm:cxn modelId="{348638EA-AAF2-482D-B538-50EF18467D61}" type="presOf" srcId="{49C17DDC-0C74-4AAE-9748-030D5026D1A7}" destId="{15BDBBD5-207D-46F0-86A3-DC4E267D8F39}" srcOrd="0" destOrd="0" presId="urn:microsoft.com/office/officeart/2005/8/layout/radial6"/>
    <dgm:cxn modelId="{91A6EFEA-21A8-4FA3-AC61-A54853AC46C9}" srcId="{2E6F0079-FCF6-49FA-95A2-EE1AB9409F21}" destId="{D4881E70-BE1D-4740-82C3-855AC0729373}" srcOrd="0" destOrd="0" parTransId="{71F34850-5309-4F4E-8307-49082EB4C473}" sibTransId="{2FC1F51A-6800-45B7-A93C-1F9FFABA1F09}"/>
    <dgm:cxn modelId="{4D6F76F8-059D-46CE-BD36-10EA6D12A9AE}" srcId="{2E6F0079-FCF6-49FA-95A2-EE1AB9409F21}" destId="{D5857A2C-156F-4AAD-9D64-428B80670DEC}" srcOrd="1" destOrd="0" parTransId="{99DDC60F-FB62-4713-838C-14664EA1FE2A}" sibTransId="{C9D0D1B1-5ECB-44E0-9865-6A51372CCAA8}"/>
    <dgm:cxn modelId="{EF1717FC-3779-4CDB-9D5B-CE2578539E41}" type="presOf" srcId="{F3BD7045-6DD2-4D61-A77A-03EA4E04307D}" destId="{CCEFBE1C-0025-4BCB-9B4E-A12A3D1A9AD8}" srcOrd="0" destOrd="0" presId="urn:microsoft.com/office/officeart/2005/8/layout/radial6"/>
    <dgm:cxn modelId="{8CAAEBD8-D21C-4D3A-B606-58B50C9FCB05}" type="presParOf" srcId="{CC6EB97E-CCFD-4E53-974A-2CE90039E58E}" destId="{887E8B5D-7A30-47E0-8F1C-3DA493E56B28}" srcOrd="0" destOrd="0" presId="urn:microsoft.com/office/officeart/2005/8/layout/radial6"/>
    <dgm:cxn modelId="{C891F819-221A-4488-B168-49C25DC5DCED}" type="presParOf" srcId="{CC6EB97E-CCFD-4E53-974A-2CE90039E58E}" destId="{2880A1E9-65EE-4289-915D-2AAAF1CEA801}" srcOrd="1" destOrd="0" presId="urn:microsoft.com/office/officeart/2005/8/layout/radial6"/>
    <dgm:cxn modelId="{33DA9A22-51CE-476F-BF57-41AF4A9250D3}" type="presParOf" srcId="{CC6EB97E-CCFD-4E53-974A-2CE90039E58E}" destId="{A51A4317-B75F-4F2A-BA9E-A68B87892CC2}" srcOrd="2" destOrd="0" presId="urn:microsoft.com/office/officeart/2005/8/layout/radial6"/>
    <dgm:cxn modelId="{32DE4EE4-5B26-472D-9441-8CB7990F4089}" type="presParOf" srcId="{CC6EB97E-CCFD-4E53-974A-2CE90039E58E}" destId="{FA057DC7-FD94-4B8D-AC67-27AE24F91DCB}" srcOrd="3" destOrd="0" presId="urn:microsoft.com/office/officeart/2005/8/layout/radial6"/>
    <dgm:cxn modelId="{504FF7CE-01D5-4C07-9C15-A4D1917BD391}" type="presParOf" srcId="{CC6EB97E-CCFD-4E53-974A-2CE90039E58E}" destId="{007939EF-D977-461F-81FF-8C8F682AD465}" srcOrd="4" destOrd="0" presId="urn:microsoft.com/office/officeart/2005/8/layout/radial6"/>
    <dgm:cxn modelId="{C957797B-EA35-4320-8072-6811C5AA57ED}" type="presParOf" srcId="{CC6EB97E-CCFD-4E53-974A-2CE90039E58E}" destId="{2E40AE01-843F-4013-8F20-255BC86F2230}" srcOrd="5" destOrd="0" presId="urn:microsoft.com/office/officeart/2005/8/layout/radial6"/>
    <dgm:cxn modelId="{0A5C68B5-9D56-498B-AF6F-27F6861197AD}" type="presParOf" srcId="{CC6EB97E-CCFD-4E53-974A-2CE90039E58E}" destId="{73E3A2A4-63A1-4FE8-9FFE-C7828A096052}" srcOrd="6" destOrd="0" presId="urn:microsoft.com/office/officeart/2005/8/layout/radial6"/>
    <dgm:cxn modelId="{FEE68238-7AD1-4902-A3B0-12D2F5F167D0}" type="presParOf" srcId="{CC6EB97E-CCFD-4E53-974A-2CE90039E58E}" destId="{D3317831-C1D5-4777-A7A7-4F4CD6589BD6}" srcOrd="7" destOrd="0" presId="urn:microsoft.com/office/officeart/2005/8/layout/radial6"/>
    <dgm:cxn modelId="{678BD483-90AA-4439-8330-E59370D54D36}" type="presParOf" srcId="{CC6EB97E-CCFD-4E53-974A-2CE90039E58E}" destId="{E84AADC6-2E86-4B2D-BE9F-7E6EAC40A84A}" srcOrd="8" destOrd="0" presId="urn:microsoft.com/office/officeart/2005/8/layout/radial6"/>
    <dgm:cxn modelId="{3CC222AF-E8F3-4197-9075-0D18D70D55C4}" type="presParOf" srcId="{CC6EB97E-CCFD-4E53-974A-2CE90039E58E}" destId="{4097A9ED-2C0C-4354-9E85-1550F7C2D9D5}" srcOrd="9" destOrd="0" presId="urn:microsoft.com/office/officeart/2005/8/layout/radial6"/>
    <dgm:cxn modelId="{9790A67C-95AE-41A9-9F20-C842B5270A4D}" type="presParOf" srcId="{CC6EB97E-CCFD-4E53-974A-2CE90039E58E}" destId="{3CB154B2-7E7B-429F-B293-71AB74EB9102}" srcOrd="10" destOrd="0" presId="urn:microsoft.com/office/officeart/2005/8/layout/radial6"/>
    <dgm:cxn modelId="{F1FF763D-1EF9-489F-A8F0-AC189D8BE206}" type="presParOf" srcId="{CC6EB97E-CCFD-4E53-974A-2CE90039E58E}" destId="{E1B49A29-B5AC-4715-91DB-2103C7DFEF1D}" srcOrd="11" destOrd="0" presId="urn:microsoft.com/office/officeart/2005/8/layout/radial6"/>
    <dgm:cxn modelId="{960897A4-FA44-4902-A6E3-34D08DE4BC0E}" type="presParOf" srcId="{CC6EB97E-CCFD-4E53-974A-2CE90039E58E}" destId="{722A25A3-B62D-42F6-AB0F-A93C5BEC022F}" srcOrd="12" destOrd="0" presId="urn:microsoft.com/office/officeart/2005/8/layout/radial6"/>
    <dgm:cxn modelId="{54ECB7FB-077E-4017-99CB-80A35C117239}" type="presParOf" srcId="{CC6EB97E-CCFD-4E53-974A-2CE90039E58E}" destId="{CCEFBE1C-0025-4BCB-9B4E-A12A3D1A9AD8}" srcOrd="13" destOrd="0" presId="urn:microsoft.com/office/officeart/2005/8/layout/radial6"/>
    <dgm:cxn modelId="{ADC72428-E61B-41FB-909B-C2F318050137}" type="presParOf" srcId="{CC6EB97E-CCFD-4E53-974A-2CE90039E58E}" destId="{35B4598C-95FF-4738-97C4-DE6F1757EEDA}" srcOrd="14" destOrd="0" presId="urn:microsoft.com/office/officeart/2005/8/layout/radial6"/>
    <dgm:cxn modelId="{2AC29455-EFE6-42A0-B985-C7B35887B8D6}" type="presParOf" srcId="{CC6EB97E-CCFD-4E53-974A-2CE90039E58E}" destId="{9F11EA80-DD75-4B7A-8881-B38C392567B6}" srcOrd="15" destOrd="0" presId="urn:microsoft.com/office/officeart/2005/8/layout/radial6"/>
    <dgm:cxn modelId="{FD7CD220-B81A-438A-B7B8-748D730F9EE8}" type="presParOf" srcId="{CC6EB97E-CCFD-4E53-974A-2CE90039E58E}" destId="{83E9A4B7-4CF9-47B3-9CEC-F10CE1A05A40}" srcOrd="16" destOrd="0" presId="urn:microsoft.com/office/officeart/2005/8/layout/radial6"/>
    <dgm:cxn modelId="{F5082722-6D89-4514-962E-C668EFEC551A}" type="presParOf" srcId="{CC6EB97E-CCFD-4E53-974A-2CE90039E58E}" destId="{29EF4D64-923F-4C48-A47E-16EE161C1AE5}" srcOrd="17" destOrd="0" presId="urn:microsoft.com/office/officeart/2005/8/layout/radial6"/>
    <dgm:cxn modelId="{BF44C593-05FB-4892-B87F-55ACD2603BBD}" type="presParOf" srcId="{CC6EB97E-CCFD-4E53-974A-2CE90039E58E}" destId="{15BDBBD5-207D-46F0-86A3-DC4E267D8F39}" srcOrd="18" destOrd="0" presId="urn:microsoft.com/office/officeart/2005/8/layout/radial6"/>
    <dgm:cxn modelId="{36C9D26A-33B4-4D8E-873C-212B0397FE81}" type="presParOf" srcId="{CC6EB97E-CCFD-4E53-974A-2CE90039E58E}" destId="{3CEDF480-90FB-42F9-9DA7-5AE1A5E9773F}" srcOrd="19" destOrd="0" presId="urn:microsoft.com/office/officeart/2005/8/layout/radial6"/>
    <dgm:cxn modelId="{E5B4C195-BC9D-47D6-91A3-936F3E293082}" type="presParOf" srcId="{CC6EB97E-CCFD-4E53-974A-2CE90039E58E}" destId="{0FF63AD3-5E13-4AAF-A5E1-1B6B1DD4E847}" srcOrd="20" destOrd="0" presId="urn:microsoft.com/office/officeart/2005/8/layout/radial6"/>
    <dgm:cxn modelId="{C1A9F3FE-B45E-438F-B686-1EAE4E977FA6}" type="presParOf" srcId="{CC6EB97E-CCFD-4E53-974A-2CE90039E58E}" destId="{B83F0B2A-F8D0-4779-AD1C-4D3E56F39A56}" srcOrd="21"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F2146-5292-40EB-9574-EFC3AEB116D9}">
      <dsp:nvSpPr>
        <dsp:cNvPr id="0" name=""/>
        <dsp:cNvSpPr/>
      </dsp:nvSpPr>
      <dsp:spPr>
        <a:xfrm>
          <a:off x="0" y="1870341"/>
          <a:ext cx="4572000" cy="3168909"/>
        </a:xfrm>
        <a:prstGeom prst="irregularSeal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da-DK" sz="1600" kern="1200" baseline="0" dirty="0"/>
            <a:t>Vigtigt med et minimum af belastninger hvis borgeren skal lykkes med sin misbrugsbehandling.</a:t>
          </a:r>
          <a:endParaRPr lang="da-DK" sz="1600" kern="1200" dirty="0"/>
        </a:p>
      </dsp:txBody>
      <dsp:txXfrm>
        <a:off x="979382" y="2797540"/>
        <a:ext cx="2555875" cy="1117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F0B2A-F8D0-4779-AD1C-4D3E56F39A56}">
      <dsp:nvSpPr>
        <dsp:cNvPr id="0" name=""/>
        <dsp:cNvSpPr/>
      </dsp:nvSpPr>
      <dsp:spPr>
        <a:xfrm>
          <a:off x="386167" y="468019"/>
          <a:ext cx="3404377" cy="3404377"/>
        </a:xfrm>
        <a:prstGeom prst="blockArc">
          <a:avLst>
            <a:gd name="adj1" fmla="val 13114286"/>
            <a:gd name="adj2" fmla="val 16200000"/>
            <a:gd name="adj3" fmla="val 38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BDBBD5-207D-46F0-86A3-DC4E267D8F39}">
      <dsp:nvSpPr>
        <dsp:cNvPr id="0" name=""/>
        <dsp:cNvSpPr/>
      </dsp:nvSpPr>
      <dsp:spPr>
        <a:xfrm>
          <a:off x="386167" y="468019"/>
          <a:ext cx="3404377" cy="3404377"/>
        </a:xfrm>
        <a:prstGeom prst="blockArc">
          <a:avLst>
            <a:gd name="adj1" fmla="val 10028571"/>
            <a:gd name="adj2" fmla="val 13114286"/>
            <a:gd name="adj3" fmla="val 38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11EA80-DD75-4B7A-8881-B38C392567B6}">
      <dsp:nvSpPr>
        <dsp:cNvPr id="0" name=""/>
        <dsp:cNvSpPr/>
      </dsp:nvSpPr>
      <dsp:spPr>
        <a:xfrm>
          <a:off x="386167" y="468019"/>
          <a:ext cx="3404377" cy="3404377"/>
        </a:xfrm>
        <a:prstGeom prst="blockArc">
          <a:avLst>
            <a:gd name="adj1" fmla="val 6942857"/>
            <a:gd name="adj2" fmla="val 10028571"/>
            <a:gd name="adj3" fmla="val 38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2A25A3-B62D-42F6-AB0F-A93C5BEC022F}">
      <dsp:nvSpPr>
        <dsp:cNvPr id="0" name=""/>
        <dsp:cNvSpPr/>
      </dsp:nvSpPr>
      <dsp:spPr>
        <a:xfrm>
          <a:off x="386167" y="468019"/>
          <a:ext cx="3404377" cy="3404377"/>
        </a:xfrm>
        <a:prstGeom prst="blockArc">
          <a:avLst>
            <a:gd name="adj1" fmla="val 3857143"/>
            <a:gd name="adj2" fmla="val 6942857"/>
            <a:gd name="adj3" fmla="val 38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97A9ED-2C0C-4354-9E85-1550F7C2D9D5}">
      <dsp:nvSpPr>
        <dsp:cNvPr id="0" name=""/>
        <dsp:cNvSpPr/>
      </dsp:nvSpPr>
      <dsp:spPr>
        <a:xfrm>
          <a:off x="386167" y="468019"/>
          <a:ext cx="3404377" cy="3404377"/>
        </a:xfrm>
        <a:prstGeom prst="blockArc">
          <a:avLst>
            <a:gd name="adj1" fmla="val 771429"/>
            <a:gd name="adj2" fmla="val 3857143"/>
            <a:gd name="adj3" fmla="val 38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E3A2A4-63A1-4FE8-9FFE-C7828A096052}">
      <dsp:nvSpPr>
        <dsp:cNvPr id="0" name=""/>
        <dsp:cNvSpPr/>
      </dsp:nvSpPr>
      <dsp:spPr>
        <a:xfrm>
          <a:off x="386167" y="468019"/>
          <a:ext cx="3404377" cy="3404377"/>
        </a:xfrm>
        <a:prstGeom prst="blockArc">
          <a:avLst>
            <a:gd name="adj1" fmla="val 19285714"/>
            <a:gd name="adj2" fmla="val 771429"/>
            <a:gd name="adj3" fmla="val 38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057DC7-FD94-4B8D-AC67-27AE24F91DCB}">
      <dsp:nvSpPr>
        <dsp:cNvPr id="0" name=""/>
        <dsp:cNvSpPr/>
      </dsp:nvSpPr>
      <dsp:spPr>
        <a:xfrm>
          <a:off x="386167" y="468019"/>
          <a:ext cx="3404377" cy="3404377"/>
        </a:xfrm>
        <a:prstGeom prst="blockArc">
          <a:avLst>
            <a:gd name="adj1" fmla="val 16200000"/>
            <a:gd name="adj2" fmla="val 19285714"/>
            <a:gd name="adj3" fmla="val 38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7E8B5D-7A30-47E0-8F1C-3DA493E56B28}">
      <dsp:nvSpPr>
        <dsp:cNvPr id="0" name=""/>
        <dsp:cNvSpPr/>
      </dsp:nvSpPr>
      <dsp:spPr>
        <a:xfrm>
          <a:off x="1431666" y="1513518"/>
          <a:ext cx="1313380" cy="13133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a-DK" sz="1900" kern="1200" dirty="0"/>
            <a:t>Borger med Misbrug</a:t>
          </a:r>
        </a:p>
      </dsp:txBody>
      <dsp:txXfrm>
        <a:off x="1624006" y="1705858"/>
        <a:ext cx="928700" cy="928700"/>
      </dsp:txXfrm>
    </dsp:sp>
    <dsp:sp modelId="{2880A1E9-65EE-4289-915D-2AAAF1CEA801}">
      <dsp:nvSpPr>
        <dsp:cNvPr id="0" name=""/>
        <dsp:cNvSpPr/>
      </dsp:nvSpPr>
      <dsp:spPr>
        <a:xfrm>
          <a:off x="1628673" y="41433"/>
          <a:ext cx="919366" cy="919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Relationer</a:t>
          </a:r>
        </a:p>
      </dsp:txBody>
      <dsp:txXfrm>
        <a:off x="1763311" y="176071"/>
        <a:ext cx="650090" cy="650090"/>
      </dsp:txXfrm>
    </dsp:sp>
    <dsp:sp modelId="{007939EF-D977-461F-81FF-8C8F682AD465}">
      <dsp:nvSpPr>
        <dsp:cNvPr id="0" name=""/>
        <dsp:cNvSpPr/>
      </dsp:nvSpPr>
      <dsp:spPr>
        <a:xfrm>
          <a:off x="2933621" y="669863"/>
          <a:ext cx="919366" cy="919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Bopæl</a:t>
          </a:r>
        </a:p>
      </dsp:txBody>
      <dsp:txXfrm>
        <a:off x="3068259" y="804501"/>
        <a:ext cx="650090" cy="650090"/>
      </dsp:txXfrm>
    </dsp:sp>
    <dsp:sp modelId="{D3317831-C1D5-4777-A7A7-4F4CD6589BD6}">
      <dsp:nvSpPr>
        <dsp:cNvPr id="0" name=""/>
        <dsp:cNvSpPr/>
      </dsp:nvSpPr>
      <dsp:spPr>
        <a:xfrm>
          <a:off x="3255917" y="2081933"/>
          <a:ext cx="919366" cy="919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Aktiviteter i hverdagen</a:t>
          </a:r>
        </a:p>
      </dsp:txBody>
      <dsp:txXfrm>
        <a:off x="3390555" y="2216571"/>
        <a:ext cx="650090" cy="650090"/>
      </dsp:txXfrm>
    </dsp:sp>
    <dsp:sp modelId="{3CB154B2-7E7B-429F-B293-71AB74EB9102}">
      <dsp:nvSpPr>
        <dsp:cNvPr id="0" name=""/>
        <dsp:cNvSpPr/>
      </dsp:nvSpPr>
      <dsp:spPr>
        <a:xfrm>
          <a:off x="2352864" y="3214324"/>
          <a:ext cx="919366" cy="919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err="1"/>
            <a:t>Selv-regulering</a:t>
          </a:r>
          <a:endParaRPr lang="da-DK" sz="1000" kern="1200" dirty="0"/>
        </a:p>
      </dsp:txBody>
      <dsp:txXfrm>
        <a:off x="2487502" y="3348962"/>
        <a:ext cx="650090" cy="650090"/>
      </dsp:txXfrm>
    </dsp:sp>
    <dsp:sp modelId="{CCEFBE1C-0025-4BCB-9B4E-A12A3D1A9AD8}">
      <dsp:nvSpPr>
        <dsp:cNvPr id="0" name=""/>
        <dsp:cNvSpPr/>
      </dsp:nvSpPr>
      <dsp:spPr>
        <a:xfrm>
          <a:off x="904481" y="3214324"/>
          <a:ext cx="919366" cy="919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Somatisk sygdom</a:t>
          </a:r>
        </a:p>
      </dsp:txBody>
      <dsp:txXfrm>
        <a:off x="1039119" y="3348962"/>
        <a:ext cx="650090" cy="650090"/>
      </dsp:txXfrm>
    </dsp:sp>
    <dsp:sp modelId="{83E9A4B7-4CF9-47B3-9CEC-F10CE1A05A40}">
      <dsp:nvSpPr>
        <dsp:cNvPr id="0" name=""/>
        <dsp:cNvSpPr/>
      </dsp:nvSpPr>
      <dsp:spPr>
        <a:xfrm>
          <a:off x="1429" y="2081933"/>
          <a:ext cx="919366" cy="919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Psykiatrisk sygdom</a:t>
          </a:r>
        </a:p>
      </dsp:txBody>
      <dsp:txXfrm>
        <a:off x="136067" y="2216571"/>
        <a:ext cx="650090" cy="650090"/>
      </dsp:txXfrm>
    </dsp:sp>
    <dsp:sp modelId="{3CEDF480-90FB-42F9-9DA7-5AE1A5E9773F}">
      <dsp:nvSpPr>
        <dsp:cNvPr id="0" name=""/>
        <dsp:cNvSpPr/>
      </dsp:nvSpPr>
      <dsp:spPr>
        <a:xfrm>
          <a:off x="323725" y="669863"/>
          <a:ext cx="919366" cy="9193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a-DK" sz="1000" kern="1200" dirty="0"/>
            <a:t>Opvækst</a:t>
          </a:r>
        </a:p>
      </dsp:txBody>
      <dsp:txXfrm>
        <a:off x="458363" y="804501"/>
        <a:ext cx="650090" cy="6500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B7AF3C1-63C7-41D1-86E1-4F522ED18A68}" type="datetimeFigureOut">
              <a:rPr lang="da-DK" smtClean="0"/>
              <a:t>26-08-2019</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FCC2CC9-9598-4D55-B0F6-AD22D659FB08}" type="slidenum">
              <a:rPr lang="da-DK" smtClean="0"/>
              <a:t>‹nr.›</a:t>
            </a:fld>
            <a:endParaRPr lang="da-DK"/>
          </a:p>
        </p:txBody>
      </p:sp>
    </p:spTree>
    <p:extLst>
      <p:ext uri="{BB962C8B-B14F-4D97-AF65-F5344CB8AC3E}">
        <p14:creationId xmlns:p14="http://schemas.microsoft.com/office/powerpoint/2010/main" val="109863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13C595A-EF12-419D-B500-DD62E650CC75}" type="datetimeFigureOut">
              <a:rPr lang="da-DK" smtClean="0"/>
              <a:t>26-08-2019</a:t>
            </a:fld>
            <a:endParaRPr lang="da-DK"/>
          </a:p>
        </p:txBody>
      </p:sp>
      <p:sp>
        <p:nvSpPr>
          <p:cNvPr id="4" name="Pladsholder til slidebille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2F5C4C3-4D11-4BDC-9783-9926B2C6AAAD}" type="slidenum">
              <a:rPr lang="da-DK" smtClean="0"/>
              <a:t>‹nr.›</a:t>
            </a:fld>
            <a:endParaRPr lang="da-DK"/>
          </a:p>
        </p:txBody>
      </p:sp>
    </p:spTree>
    <p:extLst>
      <p:ext uri="{BB962C8B-B14F-4D97-AF65-F5344CB8AC3E}">
        <p14:creationId xmlns:p14="http://schemas.microsoft.com/office/powerpoint/2010/main" val="204730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Borgerrettede forløb</a:t>
            </a:r>
          </a:p>
          <a:p>
            <a:r>
              <a:rPr lang="da-DK" dirty="0"/>
              <a:t>Efteruddannelse internt som eksternt, hvor meget? Og hvem? </a:t>
            </a:r>
          </a:p>
          <a:p>
            <a:pPr defTabSz="882213">
              <a:defRPr/>
            </a:pPr>
            <a:r>
              <a:rPr lang="da-DK" dirty="0"/>
              <a:t>Videncenter, indsamling af viden, evaluering, rådgivning, Rusmiddelprotokol</a:t>
            </a:r>
          </a:p>
        </p:txBody>
      </p:sp>
      <p:sp>
        <p:nvSpPr>
          <p:cNvPr id="4" name="Pladsholder til slidenummer 3"/>
          <p:cNvSpPr>
            <a:spLocks noGrp="1"/>
          </p:cNvSpPr>
          <p:nvPr>
            <p:ph type="sldNum" sz="quarter" idx="10"/>
          </p:nvPr>
        </p:nvSpPr>
        <p:spPr/>
        <p:txBody>
          <a:bodyPr/>
          <a:lstStyle/>
          <a:p>
            <a:fld id="{46538E93-4AC0-4F65-8BD6-E43EF8E8894A}" type="slidenum">
              <a:rPr lang="da-DK" smtClean="0"/>
              <a:t>5</a:t>
            </a:fld>
            <a:endParaRPr lang="da-DK"/>
          </a:p>
        </p:txBody>
      </p:sp>
    </p:spTree>
    <p:extLst>
      <p:ext uri="{BB962C8B-B14F-4D97-AF65-F5344CB8AC3E}">
        <p14:creationId xmlns:p14="http://schemas.microsoft.com/office/powerpoint/2010/main" val="349523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6538E93-4AC0-4F65-8BD6-E43EF8E8894A}" type="slidenum">
              <a:rPr lang="da-DK" smtClean="0"/>
              <a:t>11</a:t>
            </a:fld>
            <a:endParaRPr lang="da-DK"/>
          </a:p>
        </p:txBody>
      </p:sp>
    </p:spTree>
    <p:extLst>
      <p:ext uri="{BB962C8B-B14F-4D97-AF65-F5344CB8AC3E}">
        <p14:creationId xmlns:p14="http://schemas.microsoft.com/office/powerpoint/2010/main" val="126603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D1159618-0ED2-46C8-B434-186162C96740}" type="slidenum">
              <a:rPr lang="da-DK" smtClean="0"/>
              <a:pPr/>
              <a:t>13</a:t>
            </a:fld>
            <a:endParaRPr lang="da-DK" dirty="0"/>
          </a:p>
        </p:txBody>
      </p:sp>
    </p:spTree>
    <p:extLst>
      <p:ext uri="{BB962C8B-B14F-4D97-AF65-F5344CB8AC3E}">
        <p14:creationId xmlns:p14="http://schemas.microsoft.com/office/powerpoint/2010/main" val="1619451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s">
    <p:bg>
      <p:bgPr>
        <a:solidFill>
          <a:srgbClr val="140667">
            <a:alpha val="0"/>
          </a:srgbClr>
        </a:solidFill>
        <a:effectLst/>
      </p:bgPr>
    </p:bg>
    <p:spTree>
      <p:nvGrpSpPr>
        <p:cNvPr id="1" name=""/>
        <p:cNvGrpSpPr/>
        <p:nvPr/>
      </p:nvGrpSpPr>
      <p:grpSpPr>
        <a:xfrm>
          <a:off x="0" y="0"/>
          <a:ext cx="0" cy="0"/>
          <a:chOff x="0" y="0"/>
          <a:chExt cx="0" cy="0"/>
        </a:xfrm>
      </p:grpSpPr>
      <p:pic>
        <p:nvPicPr>
          <p:cNvPr id="5" name="Picture 2" descr="C:\Users\n1lkmkl\AppData\Local\Microsoft\Windows\Temporary Internet Files\Content.Outlook\J4MKSK70\Hvid-baggrund-blå-logo-1024x768px.jpg"/>
          <p:cNvPicPr>
            <a:picLocks noChangeAspect="1" noChangeArrowheads="1"/>
          </p:cNvPicPr>
          <p:nvPr/>
        </p:nvPicPr>
        <p:blipFill>
          <a:blip r:embed="rId2" cstate="print"/>
          <a:srcRect l="398" t="81572" r="70979"/>
          <a:stretch>
            <a:fillRect/>
          </a:stretch>
        </p:blipFill>
        <p:spPr bwMode="auto">
          <a:xfrm>
            <a:off x="0" y="5589240"/>
            <a:ext cx="2627784" cy="1268760"/>
          </a:xfrm>
          <a:prstGeom prst="rect">
            <a:avLst/>
          </a:prstGeom>
          <a:noFill/>
        </p:spPr>
      </p:pic>
      <p:sp>
        <p:nvSpPr>
          <p:cNvPr id="21506" name="Rectangle 2"/>
          <p:cNvSpPr>
            <a:spLocks noGrp="1" noChangeArrowheads="1"/>
          </p:cNvSpPr>
          <p:nvPr>
            <p:ph type="ctrTitle"/>
          </p:nvPr>
        </p:nvSpPr>
        <p:spPr>
          <a:xfrm>
            <a:off x="251520" y="2392190"/>
            <a:ext cx="8460472" cy="714380"/>
          </a:xfrm>
          <a:noFill/>
        </p:spPr>
        <p:txBody>
          <a:bodyPr>
            <a:noAutofit/>
          </a:bodyPr>
          <a:lstStyle>
            <a:lvl1pPr algn="l">
              <a:defRPr sz="4500" baseline="0">
                <a:solidFill>
                  <a:srgbClr val="140667"/>
                </a:solidFill>
              </a:defRPr>
            </a:lvl1pPr>
          </a:lstStyle>
          <a:p>
            <a:r>
              <a:rPr lang="da-DK"/>
              <a:t>Klik for at redigere i master</a:t>
            </a:r>
            <a:endParaRPr lang="da-DK" dirty="0"/>
          </a:p>
        </p:txBody>
      </p:sp>
      <p:sp>
        <p:nvSpPr>
          <p:cNvPr id="17" name="Rectangle 66"/>
          <p:cNvSpPr>
            <a:spLocks noGrp="1" noChangeAspect="1" noChangeArrowheads="1"/>
          </p:cNvSpPr>
          <p:nvPr>
            <p:ph type="subTitle" idx="1"/>
          </p:nvPr>
        </p:nvSpPr>
        <p:spPr>
          <a:xfrm>
            <a:off x="251520" y="3232000"/>
            <a:ext cx="8496944" cy="1781176"/>
          </a:xfrm>
          <a:noFill/>
        </p:spPr>
        <p:txBody>
          <a:bodyPr lIns="91440" tIns="45720"/>
          <a:lstStyle>
            <a:lvl1pPr marL="0" indent="0" algn="l">
              <a:buFontTx/>
              <a:buNone/>
              <a:defRPr sz="2400">
                <a:solidFill>
                  <a:srgbClr val="140667"/>
                </a:solidFill>
              </a:defRPr>
            </a:lvl1pPr>
          </a:lstStyle>
          <a:p>
            <a:r>
              <a:rPr lang="da-DK"/>
              <a:t>Klik for at redigere i master</a:t>
            </a:r>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o indholdsobjekter">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r="50000"/>
          <a:stretch>
            <a:fillRect/>
          </a:stretch>
        </p:blipFill>
        <p:spPr bwMode="auto">
          <a:xfrm>
            <a:off x="0" y="1"/>
            <a:ext cx="4571999" cy="6857999"/>
          </a:xfrm>
          <a:prstGeom prst="rect">
            <a:avLst/>
          </a:prstGeom>
          <a:noFill/>
          <a:ln w="9525">
            <a:noFill/>
            <a:miter lim="800000"/>
            <a:headEnd/>
            <a:tailEnd/>
          </a:ln>
          <a:effectLst/>
        </p:spPr>
      </p:pic>
      <p:sp>
        <p:nvSpPr>
          <p:cNvPr id="4" name="Pladsholder til indhold 3"/>
          <p:cNvSpPr>
            <a:spLocks noGrp="1"/>
          </p:cNvSpPr>
          <p:nvPr>
            <p:ph sz="half" idx="2"/>
          </p:nvPr>
        </p:nvSpPr>
        <p:spPr>
          <a:xfrm>
            <a:off x="4572000" y="0"/>
            <a:ext cx="4572000" cy="6858000"/>
          </a:xfrm>
        </p:spPr>
        <p:txBody>
          <a:bodyPr/>
          <a:lstStyle>
            <a:lvl1pPr>
              <a:tabLst>
                <a:tab pos="85725" algn="l"/>
              </a:tabLst>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a-DK"/>
              <a:t>Klik for at redigere i master</a:t>
            </a:r>
          </a:p>
        </p:txBody>
      </p:sp>
      <p:sp>
        <p:nvSpPr>
          <p:cNvPr id="8" name="Titel 3"/>
          <p:cNvSpPr>
            <a:spLocks noGrp="1"/>
          </p:cNvSpPr>
          <p:nvPr>
            <p:ph type="title"/>
          </p:nvPr>
        </p:nvSpPr>
        <p:spPr>
          <a:xfrm>
            <a:off x="251520" y="404664"/>
            <a:ext cx="4176464" cy="529200"/>
          </a:xfrm>
          <a:noFill/>
        </p:spPr>
        <p:txBody>
          <a:bodyPr>
            <a:noAutofit/>
          </a:bodyPr>
          <a:lstStyle>
            <a:lvl1pPr algn="l">
              <a:defRPr sz="3600" baseline="0">
                <a:solidFill>
                  <a:schemeClr val="bg1"/>
                </a:solidFill>
              </a:defRPr>
            </a:lvl1pPr>
          </a:lstStyle>
          <a:p>
            <a:r>
              <a:rPr lang="da-DK"/>
              <a:t>Klik for at redigere i master</a:t>
            </a:r>
            <a:endParaRPr lang="da-DK" dirty="0"/>
          </a:p>
        </p:txBody>
      </p:sp>
      <p:sp>
        <p:nvSpPr>
          <p:cNvPr id="9" name="Pladsholder til indhold 2"/>
          <p:cNvSpPr>
            <a:spLocks noGrp="1"/>
          </p:cNvSpPr>
          <p:nvPr>
            <p:ph idx="1"/>
          </p:nvPr>
        </p:nvSpPr>
        <p:spPr>
          <a:xfrm>
            <a:off x="251520" y="1125208"/>
            <a:ext cx="4176464" cy="4176000"/>
          </a:xfrm>
          <a:noFill/>
        </p:spPr>
        <p:txBody>
          <a:bodyPr/>
          <a:lstStyle>
            <a:lvl1pPr marL="0" indent="0">
              <a:spcAft>
                <a:spcPts val="1200"/>
              </a:spcAft>
              <a:defRPr sz="2400" b="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To indholdsobjekter">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r="50000"/>
          <a:stretch>
            <a:fillRect/>
          </a:stretch>
        </p:blipFill>
        <p:spPr bwMode="auto">
          <a:xfrm>
            <a:off x="0" y="0"/>
            <a:ext cx="4572000" cy="6858000"/>
          </a:xfrm>
          <a:prstGeom prst="rect">
            <a:avLst/>
          </a:prstGeom>
          <a:noFill/>
          <a:ln w="9525">
            <a:noFill/>
            <a:miter lim="800000"/>
            <a:headEnd/>
            <a:tailEnd/>
          </a:ln>
          <a:effectLst/>
        </p:spPr>
      </p:pic>
      <p:sp>
        <p:nvSpPr>
          <p:cNvPr id="4" name="Pladsholder til indhold 3"/>
          <p:cNvSpPr>
            <a:spLocks noGrp="1"/>
          </p:cNvSpPr>
          <p:nvPr>
            <p:ph sz="half" idx="2"/>
          </p:nvPr>
        </p:nvSpPr>
        <p:spPr>
          <a:xfrm>
            <a:off x="4572000" y="0"/>
            <a:ext cx="4572000" cy="6858000"/>
          </a:xfrm>
        </p:spPr>
        <p:txBody>
          <a:bodyPr/>
          <a:lstStyle>
            <a:lvl1pPr>
              <a:tabLst>
                <a:tab pos="85725" algn="l"/>
              </a:tabLst>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a-DK"/>
              <a:t>Klik for at redigere i master</a:t>
            </a:r>
          </a:p>
        </p:txBody>
      </p:sp>
      <p:sp>
        <p:nvSpPr>
          <p:cNvPr id="8" name="Titel 3"/>
          <p:cNvSpPr>
            <a:spLocks noGrp="1"/>
          </p:cNvSpPr>
          <p:nvPr>
            <p:ph type="title"/>
          </p:nvPr>
        </p:nvSpPr>
        <p:spPr>
          <a:xfrm>
            <a:off x="251520" y="404664"/>
            <a:ext cx="4176464" cy="529200"/>
          </a:xfrm>
          <a:noFill/>
        </p:spPr>
        <p:txBody>
          <a:bodyPr>
            <a:noAutofit/>
          </a:bodyPr>
          <a:lstStyle>
            <a:lvl1pPr algn="l">
              <a:defRPr sz="3600">
                <a:solidFill>
                  <a:schemeClr val="bg1"/>
                </a:solidFill>
              </a:defRPr>
            </a:lvl1pPr>
          </a:lstStyle>
          <a:p>
            <a:r>
              <a:rPr lang="da-DK"/>
              <a:t>Klik for at redigere i master</a:t>
            </a:r>
            <a:endParaRPr lang="da-DK" dirty="0"/>
          </a:p>
        </p:txBody>
      </p:sp>
      <p:sp>
        <p:nvSpPr>
          <p:cNvPr id="9" name="Pladsholder til indhold 2"/>
          <p:cNvSpPr>
            <a:spLocks noGrp="1"/>
          </p:cNvSpPr>
          <p:nvPr>
            <p:ph idx="1"/>
          </p:nvPr>
        </p:nvSpPr>
        <p:spPr>
          <a:xfrm>
            <a:off x="251520" y="1125208"/>
            <a:ext cx="4176464" cy="4176000"/>
          </a:xfrm>
          <a:noFill/>
        </p:spPr>
        <p:txBody>
          <a:bodyPr/>
          <a:lstStyle>
            <a:lvl1pPr marL="0" indent="0">
              <a:spcAft>
                <a:spcPts val="1200"/>
              </a:spcAft>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6" name="Rektangel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Pladsholder til indhold 2"/>
          <p:cNvSpPr>
            <a:spLocks noGrp="1"/>
          </p:cNvSpPr>
          <p:nvPr>
            <p:ph idx="1"/>
          </p:nvPr>
        </p:nvSpPr>
        <p:spPr>
          <a:xfrm>
            <a:off x="323528" y="1124744"/>
            <a:ext cx="8424000" cy="4176000"/>
          </a:xfrm>
          <a:noFill/>
        </p:spPr>
        <p:txBody>
          <a:bodyPr/>
          <a:lstStyle>
            <a:lvl1pPr>
              <a:spcAft>
                <a:spcPts val="1200"/>
              </a:spcAft>
              <a:defRPr sz="2400" b="0">
                <a:solidFill>
                  <a:srgbClr val="140667"/>
                </a:solidFill>
              </a:defRPr>
            </a:lvl1pPr>
            <a:lvl2pPr>
              <a:defRPr>
                <a:solidFill>
                  <a:srgbClr val="140667"/>
                </a:solidFill>
              </a:defRPr>
            </a:lvl2pPr>
            <a:lvl3pPr>
              <a:defRPr>
                <a:solidFill>
                  <a:srgbClr val="140667"/>
                </a:solidFill>
              </a:defRPr>
            </a:lvl3pPr>
            <a:lvl4pPr>
              <a:defRPr>
                <a:solidFill>
                  <a:srgbClr val="140667"/>
                </a:solidFill>
              </a:defRPr>
            </a:lvl4pPr>
            <a:lvl5pPr>
              <a:defRPr>
                <a:solidFill>
                  <a:schemeClr val="tx1"/>
                </a:solidFill>
              </a:defRPr>
            </a:lvl5pPr>
          </a:lstStyle>
          <a:p>
            <a:pPr lvl="0"/>
            <a:r>
              <a:rPr lang="da-DK"/>
              <a:t>Klik for at redigere typografi i masteren</a:t>
            </a:r>
          </a:p>
          <a:p>
            <a:pPr lvl="1"/>
            <a:r>
              <a:rPr lang="da-DK"/>
              <a:t>Andet niveau</a:t>
            </a:r>
          </a:p>
          <a:p>
            <a:pPr lvl="2"/>
            <a:r>
              <a:rPr lang="da-DK"/>
              <a:t>Tredje niveau</a:t>
            </a:r>
          </a:p>
          <a:p>
            <a:pPr lvl="3"/>
            <a:r>
              <a:rPr lang="da-DK"/>
              <a:t>Fjerde niveau</a:t>
            </a:r>
          </a:p>
        </p:txBody>
      </p:sp>
      <p:sp>
        <p:nvSpPr>
          <p:cNvPr id="13" name="Titel 6"/>
          <p:cNvSpPr>
            <a:spLocks noGrp="1"/>
          </p:cNvSpPr>
          <p:nvPr>
            <p:ph type="title"/>
          </p:nvPr>
        </p:nvSpPr>
        <p:spPr>
          <a:xfrm>
            <a:off x="323528" y="404664"/>
            <a:ext cx="8424000" cy="529200"/>
          </a:xfrm>
          <a:noFill/>
        </p:spPr>
        <p:txBody>
          <a:bodyPr>
            <a:noAutofit/>
          </a:bodyPr>
          <a:lstStyle>
            <a:lvl1pPr algn="l">
              <a:defRPr sz="3600">
                <a:solidFill>
                  <a:srgbClr val="140667"/>
                </a:solidFill>
              </a:defRPr>
            </a:lvl1pPr>
          </a:lstStyle>
          <a:p>
            <a:r>
              <a:rPr lang="da-DK"/>
              <a:t>Klik for at redigere titeltypografi i masteren</a:t>
            </a:r>
            <a:endParaRPr lang="da-DK" dirty="0"/>
          </a:p>
        </p:txBody>
      </p:sp>
      <p:pic>
        <p:nvPicPr>
          <p:cNvPr id="5" name="Picture 3" descr="\\S401004\N1LKMKL\SKRIVEBORD\Aalborg Kommune_logo_hvid.png"/>
          <p:cNvPicPr>
            <a:picLocks noChangeAspect="1" noChangeArrowheads="1"/>
          </p:cNvPicPr>
          <p:nvPr userDrawn="1"/>
        </p:nvPicPr>
        <p:blipFill>
          <a:blip r:embed="rId2" cstate="print"/>
          <a:stretch>
            <a:fillRect/>
          </a:stretch>
        </p:blipFill>
        <p:spPr bwMode="auto">
          <a:xfrm>
            <a:off x="323528" y="6021288"/>
            <a:ext cx="2016224" cy="604416"/>
          </a:xfrm>
          <a:prstGeom prst="rect">
            <a:avLst/>
          </a:prstGeom>
          <a:noFill/>
          <a:ln>
            <a:noFill/>
          </a:ln>
        </p:spPr>
      </p:pic>
      <p:pic>
        <p:nvPicPr>
          <p:cNvPr id="9" name="Picture 2" descr="\\S401004\N1LKMKL\SKRIVEBORD\Aalborg Kommune_logo_blaa.png"/>
          <p:cNvPicPr>
            <a:picLocks noChangeAspect="1" noChangeArrowheads="1"/>
          </p:cNvPicPr>
          <p:nvPr userDrawn="1"/>
        </p:nvPicPr>
        <p:blipFill>
          <a:blip r:embed="rId3" cstate="print"/>
          <a:stretch>
            <a:fillRect/>
          </a:stretch>
        </p:blipFill>
        <p:spPr bwMode="auto">
          <a:xfrm>
            <a:off x="323528" y="6067160"/>
            <a:ext cx="1881733" cy="564099"/>
          </a:xfrm>
          <a:prstGeom prst="rect">
            <a:avLst/>
          </a:prstGeom>
          <a:noFill/>
          <a:ln>
            <a:noFill/>
          </a:ln>
        </p:spPr>
      </p:pic>
    </p:spTree>
    <p:extLst>
      <p:ext uri="{BB962C8B-B14F-4D97-AF65-F5344CB8AC3E}">
        <p14:creationId xmlns:p14="http://schemas.microsoft.com/office/powerpoint/2010/main" val="48375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Titel og indholdsobjekt">
    <p:spTree>
      <p:nvGrpSpPr>
        <p:cNvPr id="1" name=""/>
        <p:cNvGrpSpPr/>
        <p:nvPr/>
      </p:nvGrpSpPr>
      <p:grpSpPr>
        <a:xfrm>
          <a:off x="0" y="0"/>
          <a:ext cx="0" cy="0"/>
          <a:chOff x="0" y="0"/>
          <a:chExt cx="0" cy="0"/>
        </a:xfrm>
      </p:grpSpPr>
      <p:pic>
        <p:nvPicPr>
          <p:cNvPr id="1026" name="Picture 2" descr="C:\Users\n1lkmkl\AppData\Local\Microsoft\Windows\Temporary Internet Files\Content.Outlook\J4MKSK70\Hvid-baggrund-blå-logo-1024x768px.jpg"/>
          <p:cNvPicPr>
            <a:picLocks noChangeAspect="1" noChangeArrowheads="1"/>
          </p:cNvPicPr>
          <p:nvPr/>
        </p:nvPicPr>
        <p:blipFill>
          <a:blip r:embed="rId2" cstate="print"/>
          <a:srcRect/>
          <a:stretch>
            <a:fillRect/>
          </a:stretch>
        </p:blipFill>
        <p:spPr bwMode="auto">
          <a:xfrm>
            <a:off x="-36512" y="-26846"/>
            <a:ext cx="9180512" cy="6884846"/>
          </a:xfrm>
          <a:prstGeom prst="rect">
            <a:avLst/>
          </a:prstGeom>
          <a:noFill/>
        </p:spPr>
      </p:pic>
      <p:sp>
        <p:nvSpPr>
          <p:cNvPr id="10" name="Pladsholder til indhold 2"/>
          <p:cNvSpPr>
            <a:spLocks noGrp="1"/>
          </p:cNvSpPr>
          <p:nvPr>
            <p:ph idx="1"/>
          </p:nvPr>
        </p:nvSpPr>
        <p:spPr>
          <a:xfrm>
            <a:off x="251520" y="1124744"/>
            <a:ext cx="8424000" cy="4176000"/>
          </a:xfrm>
          <a:noFill/>
        </p:spPr>
        <p:txBody>
          <a:bodyPr/>
          <a:lstStyle>
            <a:lvl1pPr>
              <a:spcAft>
                <a:spcPts val="1200"/>
              </a:spcAft>
              <a:defRPr sz="2400" b="0">
                <a:solidFill>
                  <a:srgbClr val="140667"/>
                </a:solidFill>
              </a:defRPr>
            </a:lvl1pPr>
            <a:lvl2pPr>
              <a:defRPr>
                <a:solidFill>
                  <a:srgbClr val="140667"/>
                </a:solidFill>
              </a:defRPr>
            </a:lvl2pPr>
            <a:lvl3pPr>
              <a:defRPr>
                <a:solidFill>
                  <a:srgbClr val="140667"/>
                </a:solidFill>
              </a:defRPr>
            </a:lvl3pPr>
            <a:lvl4pPr>
              <a:defRPr>
                <a:solidFill>
                  <a:srgbClr val="140667"/>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
        <p:nvSpPr>
          <p:cNvPr id="13" name="Titel 6"/>
          <p:cNvSpPr>
            <a:spLocks noGrp="1"/>
          </p:cNvSpPr>
          <p:nvPr>
            <p:ph type="title"/>
          </p:nvPr>
        </p:nvSpPr>
        <p:spPr>
          <a:xfrm>
            <a:off x="251520" y="404664"/>
            <a:ext cx="8424000" cy="529200"/>
          </a:xfrm>
          <a:noFill/>
        </p:spPr>
        <p:txBody>
          <a:bodyPr>
            <a:noAutofit/>
          </a:bodyPr>
          <a:lstStyle>
            <a:lvl1pPr algn="l">
              <a:defRPr sz="3600">
                <a:solidFill>
                  <a:srgbClr val="140667"/>
                </a:solidFill>
              </a:defRPr>
            </a:lvl1pPr>
          </a:lstStyle>
          <a:p>
            <a:r>
              <a:rPr lang="da-DK"/>
              <a:t>Klik for at redigere i master</a:t>
            </a:r>
            <a:endParaRPr lang="da-DK"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pic>
        <p:nvPicPr>
          <p:cNvPr id="1026" name="Picture 2" descr="Z:\Skabeloner i nyt design 2014\1024x768px rgb farver\Blå-baggrund-hvid-logo-1024x768px.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Pladsholder til indhold 2"/>
          <p:cNvSpPr>
            <a:spLocks noGrp="1"/>
          </p:cNvSpPr>
          <p:nvPr>
            <p:ph idx="1"/>
          </p:nvPr>
        </p:nvSpPr>
        <p:spPr>
          <a:xfrm>
            <a:off x="251520" y="1125208"/>
            <a:ext cx="8424000" cy="4176000"/>
          </a:xfrm>
          <a:noFill/>
        </p:spPr>
        <p:txBody>
          <a:bodyPr/>
          <a:lstStyle>
            <a:lvl1pPr>
              <a:spcAft>
                <a:spcPts val="1800"/>
              </a:spcAft>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
        <p:nvSpPr>
          <p:cNvPr id="7" name="Titel 6"/>
          <p:cNvSpPr>
            <a:spLocks noGrp="1"/>
          </p:cNvSpPr>
          <p:nvPr>
            <p:ph type="title"/>
          </p:nvPr>
        </p:nvSpPr>
        <p:spPr>
          <a:xfrm>
            <a:off x="251520" y="404664"/>
            <a:ext cx="8424000" cy="529200"/>
          </a:xfrm>
          <a:noFill/>
        </p:spPr>
        <p:txBody>
          <a:bodyPr>
            <a:noAutofit/>
          </a:bodyPr>
          <a:lstStyle>
            <a:lvl1pPr algn="l">
              <a:defRPr sz="3600">
                <a:solidFill>
                  <a:schemeClr val="bg1"/>
                </a:solidFill>
              </a:defRPr>
            </a:lvl1pPr>
          </a:lstStyle>
          <a:p>
            <a:r>
              <a:rPr lang="da-DK"/>
              <a:t>Klik for at redigere i master</a:t>
            </a:r>
            <a:endParaRPr lang="da-D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el og indholdsobjekt">
    <p:spTree>
      <p:nvGrpSpPr>
        <p:cNvPr id="1" name=""/>
        <p:cNvGrpSpPr/>
        <p:nvPr/>
      </p:nvGrpSpPr>
      <p:grpSpPr>
        <a:xfrm>
          <a:off x="0" y="0"/>
          <a:ext cx="0" cy="0"/>
          <a:chOff x="0" y="0"/>
          <a:chExt cx="0" cy="0"/>
        </a:xfrm>
      </p:grpSpPr>
      <p:pic>
        <p:nvPicPr>
          <p:cNvPr id="4098" name="Picture 2" descr="Z:\Skabeloner i nyt design 2014\1024x768px rgb farver\Lysblå-baggrund-hvid-logo-1024x768px.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10" name="Pladsholder til indhold 2"/>
          <p:cNvSpPr>
            <a:spLocks noGrp="1"/>
          </p:cNvSpPr>
          <p:nvPr>
            <p:ph idx="1"/>
          </p:nvPr>
        </p:nvSpPr>
        <p:spPr>
          <a:xfrm>
            <a:off x="251520" y="1124744"/>
            <a:ext cx="8424000" cy="4176000"/>
          </a:xfrm>
          <a:noFill/>
        </p:spPr>
        <p:txBody>
          <a:bodyPr/>
          <a:lstStyle>
            <a:lvl1pPr>
              <a:spcAft>
                <a:spcPts val="1200"/>
              </a:spcAft>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
        <p:nvSpPr>
          <p:cNvPr id="13" name="Titel 6"/>
          <p:cNvSpPr>
            <a:spLocks noGrp="1"/>
          </p:cNvSpPr>
          <p:nvPr>
            <p:ph type="title"/>
          </p:nvPr>
        </p:nvSpPr>
        <p:spPr>
          <a:xfrm>
            <a:off x="251520" y="404664"/>
            <a:ext cx="8424000" cy="529200"/>
          </a:xfrm>
          <a:noFill/>
        </p:spPr>
        <p:txBody>
          <a:bodyPr>
            <a:noAutofit/>
          </a:bodyPr>
          <a:lstStyle>
            <a:lvl1pPr algn="l">
              <a:defRPr sz="3600">
                <a:solidFill>
                  <a:schemeClr val="bg1"/>
                </a:solidFill>
              </a:defRPr>
            </a:lvl1pPr>
          </a:lstStyle>
          <a:p>
            <a:r>
              <a:rPr lang="da-DK"/>
              <a:t>Klik for at redigere i master</a:t>
            </a:r>
            <a:endParaRPr lang="da-D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el og indholdsobjekt">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
        <p:nvSpPr>
          <p:cNvPr id="10" name="Pladsholder til indhold 2"/>
          <p:cNvSpPr>
            <a:spLocks noGrp="1"/>
          </p:cNvSpPr>
          <p:nvPr>
            <p:ph idx="1"/>
          </p:nvPr>
        </p:nvSpPr>
        <p:spPr>
          <a:xfrm>
            <a:off x="251520" y="1124744"/>
            <a:ext cx="8424000" cy="4176000"/>
          </a:xfrm>
          <a:noFill/>
        </p:spPr>
        <p:txBody>
          <a:bodyPr/>
          <a:lstStyle>
            <a:lvl1pPr>
              <a:spcAft>
                <a:spcPts val="1200"/>
              </a:spcAft>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
        <p:nvSpPr>
          <p:cNvPr id="13" name="Titel 6"/>
          <p:cNvSpPr>
            <a:spLocks noGrp="1"/>
          </p:cNvSpPr>
          <p:nvPr>
            <p:ph type="title"/>
          </p:nvPr>
        </p:nvSpPr>
        <p:spPr>
          <a:xfrm>
            <a:off x="251520" y="404664"/>
            <a:ext cx="8424000" cy="529200"/>
          </a:xfrm>
          <a:noFill/>
        </p:spPr>
        <p:txBody>
          <a:bodyPr>
            <a:noAutofit/>
          </a:bodyPr>
          <a:lstStyle>
            <a:lvl1pPr algn="l">
              <a:defRPr sz="3600">
                <a:solidFill>
                  <a:schemeClr val="bg1"/>
                </a:solidFill>
              </a:defRPr>
            </a:lvl1pPr>
          </a:lstStyle>
          <a:p>
            <a:r>
              <a:rPr lang="da-DK"/>
              <a:t>Klik for at redigere i master</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el og indholdsobjekt">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a:effectLst/>
        </p:spPr>
      </p:pic>
      <p:sp>
        <p:nvSpPr>
          <p:cNvPr id="10" name="Pladsholder til indhold 2"/>
          <p:cNvSpPr>
            <a:spLocks noGrp="1"/>
          </p:cNvSpPr>
          <p:nvPr>
            <p:ph idx="1"/>
          </p:nvPr>
        </p:nvSpPr>
        <p:spPr>
          <a:xfrm>
            <a:off x="251520" y="1124744"/>
            <a:ext cx="8424000" cy="4176000"/>
          </a:xfrm>
          <a:noFill/>
        </p:spPr>
        <p:txBody>
          <a:bodyPr/>
          <a:lstStyle>
            <a:lvl1pPr>
              <a:spcAft>
                <a:spcPts val="1200"/>
              </a:spcAft>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
        <p:nvSpPr>
          <p:cNvPr id="13" name="Titel 6"/>
          <p:cNvSpPr>
            <a:spLocks noGrp="1"/>
          </p:cNvSpPr>
          <p:nvPr>
            <p:ph type="title"/>
          </p:nvPr>
        </p:nvSpPr>
        <p:spPr>
          <a:xfrm>
            <a:off x="251520" y="404664"/>
            <a:ext cx="8424000" cy="529200"/>
          </a:xfrm>
          <a:noFill/>
        </p:spPr>
        <p:txBody>
          <a:bodyPr>
            <a:noAutofit/>
          </a:bodyPr>
          <a:lstStyle>
            <a:lvl1pPr algn="l">
              <a:defRPr sz="3600">
                <a:solidFill>
                  <a:schemeClr val="bg1"/>
                </a:solidFill>
              </a:defRPr>
            </a:lvl1pPr>
          </a:lstStyle>
          <a:p>
            <a:r>
              <a:rPr lang="da-DK"/>
              <a:t>Klik for at redigere i master</a:t>
            </a:r>
            <a:endParaRPr lang="da-D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 indholdsobjekter">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572000" y="0"/>
            <a:ext cx="4572000" cy="6858000"/>
          </a:xfrm>
        </p:spPr>
        <p:txBody>
          <a:bodyPr/>
          <a:lstStyle>
            <a:lvl1pPr>
              <a:tabLst>
                <a:tab pos="85725" algn="l"/>
              </a:tabLst>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a-DK"/>
              <a:t>Klik for at redigere i master</a:t>
            </a:r>
          </a:p>
        </p:txBody>
      </p:sp>
      <p:sp>
        <p:nvSpPr>
          <p:cNvPr id="8" name="Titel 3"/>
          <p:cNvSpPr>
            <a:spLocks noGrp="1"/>
          </p:cNvSpPr>
          <p:nvPr>
            <p:ph type="title"/>
          </p:nvPr>
        </p:nvSpPr>
        <p:spPr>
          <a:xfrm>
            <a:off x="251520" y="404664"/>
            <a:ext cx="4176464" cy="529200"/>
          </a:xfrm>
          <a:noFill/>
        </p:spPr>
        <p:txBody>
          <a:bodyPr>
            <a:noAutofit/>
          </a:bodyPr>
          <a:lstStyle>
            <a:lvl1pPr algn="l">
              <a:defRPr sz="3600">
                <a:solidFill>
                  <a:srgbClr val="140667"/>
                </a:solidFill>
              </a:defRPr>
            </a:lvl1pPr>
          </a:lstStyle>
          <a:p>
            <a:r>
              <a:rPr lang="da-DK"/>
              <a:t>Klik for at redigere i master</a:t>
            </a:r>
            <a:endParaRPr lang="da-DK" dirty="0"/>
          </a:p>
        </p:txBody>
      </p:sp>
      <p:sp>
        <p:nvSpPr>
          <p:cNvPr id="9" name="Pladsholder til indhold 2"/>
          <p:cNvSpPr>
            <a:spLocks noGrp="1"/>
          </p:cNvSpPr>
          <p:nvPr>
            <p:ph idx="1"/>
          </p:nvPr>
        </p:nvSpPr>
        <p:spPr>
          <a:xfrm>
            <a:off x="251520" y="1125208"/>
            <a:ext cx="4176464" cy="4176000"/>
          </a:xfrm>
          <a:noFill/>
        </p:spPr>
        <p:txBody>
          <a:bodyPr/>
          <a:lstStyle>
            <a:lvl1pPr marL="0" indent="0">
              <a:spcAft>
                <a:spcPts val="1200"/>
              </a:spcAft>
              <a:defRPr sz="2400" b="0">
                <a:solidFill>
                  <a:srgbClr val="140667"/>
                </a:solidFill>
              </a:defRPr>
            </a:lvl1pPr>
            <a:lvl2pPr>
              <a:defRPr>
                <a:solidFill>
                  <a:srgbClr val="140667"/>
                </a:solidFill>
              </a:defRPr>
            </a:lvl2pPr>
            <a:lvl3pPr>
              <a:defRPr>
                <a:solidFill>
                  <a:srgbClr val="140667"/>
                </a:solidFill>
              </a:defRPr>
            </a:lvl3pPr>
            <a:lvl4pPr>
              <a:defRPr>
                <a:solidFill>
                  <a:srgbClr val="140667"/>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pic>
        <p:nvPicPr>
          <p:cNvPr id="5" name="Picture 2" descr="C:\Users\n1lkmkl\AppData\Local\Microsoft\Windows\Temporary Internet Files\Content.Outlook\J4MKSK70\Hvid-baggrund-blå-logo-1024x768px.jpg"/>
          <p:cNvPicPr>
            <a:picLocks noChangeAspect="1" noChangeArrowheads="1"/>
          </p:cNvPicPr>
          <p:nvPr/>
        </p:nvPicPr>
        <p:blipFill>
          <a:blip r:embed="rId2" cstate="print"/>
          <a:srcRect t="82618" r="70194"/>
          <a:stretch>
            <a:fillRect/>
          </a:stretch>
        </p:blipFill>
        <p:spPr bwMode="auto">
          <a:xfrm>
            <a:off x="-36512" y="5661248"/>
            <a:ext cx="2736304" cy="1196752"/>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o indholdsobjekter">
    <p:spTree>
      <p:nvGrpSpPr>
        <p:cNvPr id="1" name=""/>
        <p:cNvGrpSpPr/>
        <p:nvPr/>
      </p:nvGrpSpPr>
      <p:grpSpPr>
        <a:xfrm>
          <a:off x="0" y="0"/>
          <a:ext cx="0" cy="0"/>
          <a:chOff x="0" y="0"/>
          <a:chExt cx="0" cy="0"/>
        </a:xfrm>
      </p:grpSpPr>
      <p:pic>
        <p:nvPicPr>
          <p:cNvPr id="7" name="Picture 2" descr="Z:\Skabeloner i nyt design 2014\1024x768px rgb farver\Blå-baggrund-hvid-logo-1024x768px.jpg"/>
          <p:cNvPicPr>
            <a:picLocks noChangeAspect="1" noChangeArrowheads="1"/>
          </p:cNvPicPr>
          <p:nvPr/>
        </p:nvPicPr>
        <p:blipFill>
          <a:blip r:embed="rId2" cstate="print"/>
          <a:srcRect r="50000"/>
          <a:stretch>
            <a:fillRect/>
          </a:stretch>
        </p:blipFill>
        <p:spPr bwMode="auto">
          <a:xfrm>
            <a:off x="0" y="0"/>
            <a:ext cx="4572000" cy="6858000"/>
          </a:xfrm>
          <a:prstGeom prst="rect">
            <a:avLst/>
          </a:prstGeom>
          <a:noFill/>
        </p:spPr>
      </p:pic>
      <p:sp>
        <p:nvSpPr>
          <p:cNvPr id="4" name="Pladsholder til indhold 3"/>
          <p:cNvSpPr>
            <a:spLocks noGrp="1"/>
          </p:cNvSpPr>
          <p:nvPr>
            <p:ph sz="half" idx="2"/>
          </p:nvPr>
        </p:nvSpPr>
        <p:spPr>
          <a:xfrm>
            <a:off x="4572000" y="0"/>
            <a:ext cx="4572000" cy="6858000"/>
          </a:xfrm>
        </p:spPr>
        <p:txBody>
          <a:bodyPr/>
          <a:lstStyle>
            <a:lvl1pPr>
              <a:tabLst>
                <a:tab pos="85725" algn="l"/>
              </a:tabLst>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a-DK"/>
              <a:t>Klik for at redigere i master</a:t>
            </a:r>
          </a:p>
        </p:txBody>
      </p:sp>
      <p:sp>
        <p:nvSpPr>
          <p:cNvPr id="8" name="Titel 3"/>
          <p:cNvSpPr>
            <a:spLocks noGrp="1"/>
          </p:cNvSpPr>
          <p:nvPr>
            <p:ph type="title"/>
          </p:nvPr>
        </p:nvSpPr>
        <p:spPr>
          <a:xfrm>
            <a:off x="251520" y="404664"/>
            <a:ext cx="4176464" cy="529200"/>
          </a:xfrm>
          <a:noFill/>
        </p:spPr>
        <p:txBody>
          <a:bodyPr>
            <a:noAutofit/>
          </a:bodyPr>
          <a:lstStyle>
            <a:lvl1pPr algn="l">
              <a:defRPr sz="3600">
                <a:solidFill>
                  <a:schemeClr val="bg1"/>
                </a:solidFill>
              </a:defRPr>
            </a:lvl1pPr>
          </a:lstStyle>
          <a:p>
            <a:r>
              <a:rPr lang="da-DK"/>
              <a:t>Klik for at redigere i master</a:t>
            </a:r>
            <a:endParaRPr lang="da-DK" dirty="0"/>
          </a:p>
        </p:txBody>
      </p:sp>
      <p:sp>
        <p:nvSpPr>
          <p:cNvPr id="9" name="Pladsholder til indhold 2"/>
          <p:cNvSpPr>
            <a:spLocks noGrp="1"/>
          </p:cNvSpPr>
          <p:nvPr>
            <p:ph idx="1"/>
          </p:nvPr>
        </p:nvSpPr>
        <p:spPr>
          <a:xfrm>
            <a:off x="251520" y="1125208"/>
            <a:ext cx="4176464" cy="4176000"/>
          </a:xfrm>
          <a:noFill/>
        </p:spPr>
        <p:txBody>
          <a:bodyPr/>
          <a:lstStyle>
            <a:lvl1pPr marL="0" indent="0">
              <a:spcAft>
                <a:spcPts val="1200"/>
              </a:spcAft>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o indholdsobjekter">
    <p:spTree>
      <p:nvGrpSpPr>
        <p:cNvPr id="1" name=""/>
        <p:cNvGrpSpPr/>
        <p:nvPr/>
      </p:nvGrpSpPr>
      <p:grpSpPr>
        <a:xfrm>
          <a:off x="0" y="0"/>
          <a:ext cx="0" cy="0"/>
          <a:chOff x="0" y="0"/>
          <a:chExt cx="0" cy="0"/>
        </a:xfrm>
      </p:grpSpPr>
      <p:pic>
        <p:nvPicPr>
          <p:cNvPr id="7" name="Picture 2" descr="Z:\Skabeloner i nyt design 2014\1024x768px rgb farver\Lysblå-baggrund-hvid-logo-1024x768px.jpg"/>
          <p:cNvPicPr>
            <a:picLocks noChangeAspect="1" noChangeArrowheads="1"/>
          </p:cNvPicPr>
          <p:nvPr/>
        </p:nvPicPr>
        <p:blipFill>
          <a:blip r:embed="rId2" cstate="print"/>
          <a:srcRect r="50000"/>
          <a:stretch>
            <a:fillRect/>
          </a:stretch>
        </p:blipFill>
        <p:spPr bwMode="auto">
          <a:xfrm>
            <a:off x="0" y="0"/>
            <a:ext cx="4572000" cy="6858000"/>
          </a:xfrm>
          <a:prstGeom prst="rect">
            <a:avLst/>
          </a:prstGeom>
          <a:noFill/>
        </p:spPr>
      </p:pic>
      <p:sp>
        <p:nvSpPr>
          <p:cNvPr id="4" name="Pladsholder til indhold 3"/>
          <p:cNvSpPr>
            <a:spLocks noGrp="1"/>
          </p:cNvSpPr>
          <p:nvPr>
            <p:ph sz="half" idx="2"/>
          </p:nvPr>
        </p:nvSpPr>
        <p:spPr>
          <a:xfrm>
            <a:off x="4572000" y="0"/>
            <a:ext cx="4572000" cy="6858000"/>
          </a:xfrm>
        </p:spPr>
        <p:txBody>
          <a:bodyPr/>
          <a:lstStyle>
            <a:lvl1pPr>
              <a:tabLst>
                <a:tab pos="85725" algn="l"/>
              </a:tabLst>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a-DK"/>
              <a:t>Klik for at redigere i master</a:t>
            </a:r>
          </a:p>
        </p:txBody>
      </p:sp>
      <p:sp>
        <p:nvSpPr>
          <p:cNvPr id="8" name="Titel 3"/>
          <p:cNvSpPr>
            <a:spLocks noGrp="1"/>
          </p:cNvSpPr>
          <p:nvPr>
            <p:ph type="title"/>
          </p:nvPr>
        </p:nvSpPr>
        <p:spPr>
          <a:xfrm>
            <a:off x="251520" y="404664"/>
            <a:ext cx="4176464" cy="529200"/>
          </a:xfrm>
          <a:noFill/>
        </p:spPr>
        <p:txBody>
          <a:bodyPr>
            <a:noAutofit/>
          </a:bodyPr>
          <a:lstStyle>
            <a:lvl1pPr algn="l">
              <a:defRPr sz="3600">
                <a:solidFill>
                  <a:schemeClr val="bg1"/>
                </a:solidFill>
              </a:defRPr>
            </a:lvl1pPr>
          </a:lstStyle>
          <a:p>
            <a:r>
              <a:rPr lang="da-DK"/>
              <a:t>Klik for at redigere i master</a:t>
            </a:r>
            <a:endParaRPr lang="da-DK" dirty="0"/>
          </a:p>
        </p:txBody>
      </p:sp>
      <p:sp>
        <p:nvSpPr>
          <p:cNvPr id="9" name="Pladsholder til indhold 2"/>
          <p:cNvSpPr>
            <a:spLocks noGrp="1"/>
          </p:cNvSpPr>
          <p:nvPr>
            <p:ph idx="1"/>
          </p:nvPr>
        </p:nvSpPr>
        <p:spPr>
          <a:xfrm>
            <a:off x="251520" y="1125208"/>
            <a:ext cx="4176464" cy="4176000"/>
          </a:xfrm>
          <a:noFill/>
        </p:spPr>
        <p:txBody>
          <a:bodyPr/>
          <a:lstStyle>
            <a:lvl1pPr marL="0" indent="0">
              <a:spcAft>
                <a:spcPts val="1200"/>
              </a:spcAft>
              <a:defRPr sz="2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da-DK"/>
              <a:t>Klik for at redigere i master</a:t>
            </a:r>
          </a:p>
          <a:p>
            <a:pPr lvl="1"/>
            <a:r>
              <a:rPr lang="da-DK"/>
              <a:t>Andet niveau</a:t>
            </a:r>
          </a:p>
          <a:p>
            <a:pPr lvl="2"/>
            <a:r>
              <a:rPr lang="da-DK"/>
              <a:t>Tredje niveau</a:t>
            </a:r>
          </a:p>
          <a:p>
            <a:pPr lvl="3"/>
            <a:r>
              <a:rPr lang="da-DK"/>
              <a:t>Fjerde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0667">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0000" y="828000"/>
            <a:ext cx="8424000" cy="529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da-DK" dirty="0"/>
              <a:t>Klik for at redigere titeltypografi i masteren</a:t>
            </a:r>
          </a:p>
        </p:txBody>
      </p:sp>
      <p:sp>
        <p:nvSpPr>
          <p:cNvPr id="1027" name="Rectangle 3"/>
          <p:cNvSpPr>
            <a:spLocks noGrp="1" noChangeArrowheads="1"/>
          </p:cNvSpPr>
          <p:nvPr>
            <p:ph type="body" idx="1"/>
          </p:nvPr>
        </p:nvSpPr>
        <p:spPr bwMode="auto">
          <a:xfrm>
            <a:off x="360000" y="1422000"/>
            <a:ext cx="8424000" cy="4176000"/>
          </a:xfrm>
          <a:prstGeom prst="rect">
            <a:avLst/>
          </a:prstGeom>
          <a:solidFill>
            <a:schemeClr val="bg1">
              <a:alpha val="90000"/>
            </a:schemeClr>
          </a:solid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cSld>
  <p:clrMap bg1="lt1" tx1="dk1" bg2="lt2" tx2="dk2" accent1="accent1" accent2="accent2" accent3="accent3" accent4="accent4" accent5="accent5" accent6="accent6" hlink="hlink" folHlink="folHlink"/>
  <p:sldLayoutIdLst>
    <p:sldLayoutId id="2147483683" r:id="rId1"/>
    <p:sldLayoutId id="2147483702" r:id="rId2"/>
    <p:sldLayoutId id="2147483684" r:id="rId3"/>
    <p:sldLayoutId id="2147483694" r:id="rId4"/>
    <p:sldLayoutId id="2147483699" r:id="rId5"/>
    <p:sldLayoutId id="2147483698" r:id="rId6"/>
    <p:sldLayoutId id="2147483686" r:id="rId7"/>
    <p:sldLayoutId id="2147483703" r:id="rId8"/>
    <p:sldLayoutId id="2147483696" r:id="rId9"/>
    <p:sldLayoutId id="2147483700" r:id="rId10"/>
    <p:sldLayoutId id="2147483701" r:id="rId11"/>
    <p:sldLayoutId id="2147483704" r:id="rId12"/>
  </p:sldLayoutIdLst>
  <p:txStyles>
    <p:titleStyle>
      <a:lvl1pPr algn="ctr" rtl="0" eaLnBrk="1" fontAlgn="base" hangingPunct="1">
        <a:spcBef>
          <a:spcPct val="0"/>
        </a:spcBef>
        <a:spcAft>
          <a:spcPct val="0"/>
        </a:spcAft>
        <a:defRPr sz="3200" b="1" i="0" baseline="0">
          <a:solidFill>
            <a:schemeClr val="tx1"/>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None/>
        <a:defRPr sz="2800" baseline="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400" baseline="0">
          <a:solidFill>
            <a:schemeClr val="tx1"/>
          </a:solidFill>
          <a:latin typeface="+mn-lt"/>
        </a:defRPr>
      </a:lvl2pPr>
      <a:lvl3pPr marL="1143000" indent="-228600" algn="l" rtl="0" eaLnBrk="1" fontAlgn="base" hangingPunct="1">
        <a:spcBef>
          <a:spcPct val="20000"/>
        </a:spcBef>
        <a:spcAft>
          <a:spcPct val="0"/>
        </a:spcAft>
        <a:buFont typeface="Courier New" pitchFamily="49" charset="0"/>
        <a:buChar char="o"/>
        <a:defRPr sz="2200" baseline="0">
          <a:solidFill>
            <a:schemeClr val="tx1"/>
          </a:solidFill>
          <a:latin typeface="+mn-lt"/>
        </a:defRPr>
      </a:lvl3pPr>
      <a:lvl4pPr marL="1600200" indent="-228600" algn="l" rtl="0" eaLnBrk="1" fontAlgn="base" hangingPunct="1">
        <a:spcBef>
          <a:spcPct val="20000"/>
        </a:spcBef>
        <a:spcAft>
          <a:spcPct val="0"/>
        </a:spcAft>
        <a:buChar char="–"/>
        <a:defRPr sz="2000" baseline="0">
          <a:solidFill>
            <a:schemeClr val="tx1"/>
          </a:solidFill>
          <a:latin typeface="+mn-lt"/>
        </a:defRPr>
      </a:lvl4pPr>
      <a:lvl5pPr marL="2057400" indent="-228600" algn="l" rtl="0" eaLnBrk="1" fontAlgn="base" hangingPunct="1">
        <a:spcBef>
          <a:spcPct val="20000"/>
        </a:spcBef>
        <a:spcAft>
          <a:spcPct val="0"/>
        </a:spcAft>
        <a:buChar char="»"/>
        <a:defRPr sz="2000" baseline="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image001.png@01D1BB4A.F7E8ACD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aalborg-stories.dk/fil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9337"/>
            <a:ext cx="9395827" cy="6925250"/>
          </a:xfrm>
          <a:prstGeom prst="rect">
            <a:avLst/>
          </a:prstGeom>
        </p:spPr>
      </p:pic>
      <p:sp>
        <p:nvSpPr>
          <p:cNvPr id="2" name="Titel 1"/>
          <p:cNvSpPr>
            <a:spLocks noGrp="1"/>
          </p:cNvSpPr>
          <p:nvPr>
            <p:ph type="ctrTitle"/>
          </p:nvPr>
        </p:nvSpPr>
        <p:spPr>
          <a:xfrm>
            <a:off x="251520" y="947044"/>
            <a:ext cx="8460472" cy="2704918"/>
          </a:xfrm>
        </p:spPr>
        <p:txBody>
          <a:bodyPr/>
          <a:lstStyle/>
          <a:p>
            <a:endParaRPr lang="da-DK" dirty="0"/>
          </a:p>
        </p:txBody>
      </p:sp>
      <p:sp>
        <p:nvSpPr>
          <p:cNvPr id="3" name="Undertitel 2"/>
          <p:cNvSpPr>
            <a:spLocks noGrp="1"/>
          </p:cNvSpPr>
          <p:nvPr>
            <p:ph type="subTitle" idx="1"/>
          </p:nvPr>
        </p:nvSpPr>
        <p:spPr>
          <a:xfrm>
            <a:off x="251520" y="4572000"/>
            <a:ext cx="8496944" cy="441175"/>
          </a:xfrm>
        </p:spPr>
        <p:txBody>
          <a:bodyPr>
            <a:normAutofit lnSpcReduction="10000"/>
          </a:bodyPr>
          <a:lstStyle/>
          <a:p>
            <a:endParaRPr lang="da-DK" dirty="0"/>
          </a:p>
          <a:p>
            <a:endParaRPr lang="da-DK" sz="6200" dirty="0">
              <a:solidFill>
                <a:schemeClr val="tx1"/>
              </a:solidFill>
            </a:endParaRPr>
          </a:p>
          <a:p>
            <a:endParaRPr lang="da-DK" sz="6200" dirty="0">
              <a:solidFill>
                <a:schemeClr val="tx1"/>
              </a:solidFill>
            </a:endParaRPr>
          </a:p>
          <a:p>
            <a:endParaRPr lang="da-DK" sz="6200" dirty="0">
              <a:solidFill>
                <a:schemeClr val="tx1"/>
              </a:solidFill>
            </a:endParaRPr>
          </a:p>
        </p:txBody>
      </p:sp>
    </p:spTree>
    <p:extLst>
      <p:ext uri="{BB962C8B-B14F-4D97-AF65-F5344CB8AC3E}">
        <p14:creationId xmlns:p14="http://schemas.microsoft.com/office/powerpoint/2010/main" val="97367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Autofit/>
          </a:bodyPr>
          <a:lstStyle/>
          <a:p>
            <a:pPr>
              <a:buFont typeface="Arial" panose="020B0604020202020204" pitchFamily="34" charset="0"/>
              <a:buChar char="•"/>
            </a:pPr>
            <a:r>
              <a:rPr lang="da-DK" sz="1800" b="1" u="sng" dirty="0"/>
              <a:t>Kognitivt:</a:t>
            </a:r>
            <a:r>
              <a:rPr lang="da-DK" sz="1800" b="1" dirty="0"/>
              <a:t> </a:t>
            </a:r>
            <a:r>
              <a:rPr lang="da-DK" sz="1800" dirty="0"/>
              <a:t>Udgangspunkt i borgernes erfaringer, i hvilke situationer det er svært for dem, hvilke tanker og følelser, der spiller ind, samt finder frem til handlemuligheder og færdigheder. </a:t>
            </a:r>
          </a:p>
          <a:p>
            <a:pPr>
              <a:buFont typeface="Arial" panose="020B0604020202020204" pitchFamily="34" charset="0"/>
              <a:buChar char="•"/>
            </a:pPr>
            <a:r>
              <a:rPr lang="da-DK" sz="1800" b="1" u="sng" dirty="0"/>
              <a:t>Kropsligt:</a:t>
            </a:r>
            <a:r>
              <a:rPr lang="da-DK" sz="1800" b="1" dirty="0"/>
              <a:t> </a:t>
            </a:r>
            <a:r>
              <a:rPr lang="da-DK" sz="1800" dirty="0"/>
              <a:t>I PMT trænes færdighederne gennem konkrete, kropslige øvelser der giver mulighed for, at mærke og eksperimentere med egne grænser. Fx ja/nej-bold. Giver mulighed for borgerne for at opleve, hvor deres grænser går og øve sig i at sige til og fra på tydelige og hensigtsmæssige måder. </a:t>
            </a:r>
          </a:p>
          <a:p>
            <a:pPr>
              <a:buFont typeface="Arial" panose="020B0604020202020204" pitchFamily="34" charset="0"/>
              <a:buChar char="•"/>
            </a:pPr>
            <a:r>
              <a:rPr lang="da-DK" sz="1800" b="1" u="sng" dirty="0"/>
              <a:t>Erfaringsbaseret: </a:t>
            </a:r>
            <a:r>
              <a:rPr lang="da-DK" sz="1800" dirty="0"/>
              <a:t>Vi laver et rollespil, hvor vi spiller en situation igennem, hvor en af borgerne havde svært ved at sige nej til rusmidler. Efterfølgende analyserer vi situationen, og derved kan borgerne både udvikle og afprøve alternative handlemuligheder i fællesskab og i et trygt miljø. </a:t>
            </a:r>
          </a:p>
        </p:txBody>
      </p:sp>
      <p:sp>
        <p:nvSpPr>
          <p:cNvPr id="3" name="Titel 2"/>
          <p:cNvSpPr>
            <a:spLocks noGrp="1"/>
          </p:cNvSpPr>
          <p:nvPr>
            <p:ph type="title"/>
          </p:nvPr>
        </p:nvSpPr>
        <p:spPr/>
        <p:txBody>
          <a:bodyPr/>
          <a:lstStyle/>
          <a:p>
            <a:r>
              <a:rPr lang="da-DK" dirty="0"/>
              <a:t>Emne: ”At sige nej til rusmidler”</a:t>
            </a:r>
          </a:p>
        </p:txBody>
      </p:sp>
    </p:spTree>
    <p:extLst>
      <p:ext uri="{BB962C8B-B14F-4D97-AF65-F5344CB8AC3E}">
        <p14:creationId xmlns:p14="http://schemas.microsoft.com/office/powerpoint/2010/main" val="1159997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59849" y="1162304"/>
            <a:ext cx="8424000" cy="4176000"/>
          </a:xfrm>
        </p:spPr>
        <p:txBody>
          <a:bodyPr/>
          <a:lstStyle/>
          <a:p>
            <a:endParaRPr lang="da-DK"/>
          </a:p>
        </p:txBody>
      </p:sp>
      <p:sp>
        <p:nvSpPr>
          <p:cNvPr id="31" name="Titel 2"/>
          <p:cNvSpPr>
            <a:spLocks noGrp="1"/>
          </p:cNvSpPr>
          <p:nvPr>
            <p:ph type="title"/>
          </p:nvPr>
        </p:nvSpPr>
        <p:spPr/>
        <p:txBody>
          <a:bodyPr vert="horz" wrap="square" lIns="0" tIns="0" rIns="0" bIns="0" numCol="1" anchor="ctr" anchorCtr="0" compatLnSpc="1">
            <a:prstTxWarp prst="textNoShape">
              <a:avLst/>
            </a:prstTxWarp>
            <a:noAutofit/>
          </a:bodyPr>
          <a:lstStyle/>
          <a:p>
            <a:r>
              <a:rPr lang="da-DK" dirty="0" err="1"/>
              <a:t>VAMiS</a:t>
            </a:r>
            <a:r>
              <a:rPr lang="da-DK" dirty="0"/>
              <a:t>  behandlingsforløb</a:t>
            </a:r>
          </a:p>
        </p:txBody>
      </p:sp>
      <p:sp>
        <p:nvSpPr>
          <p:cNvPr id="46" name="Rektangel 45"/>
          <p:cNvSpPr/>
          <p:nvPr/>
        </p:nvSpPr>
        <p:spPr>
          <a:xfrm rot="10800000">
            <a:off x="890870" y="1854026"/>
            <a:ext cx="7632849" cy="396727"/>
          </a:xfrm>
          <a:prstGeom prst="rect">
            <a:avLst/>
          </a:prstGeom>
          <a:solidFill>
            <a:schemeClr val="accent3">
              <a:lumMod val="50000"/>
            </a:schemeClr>
          </a:solidFill>
          <a:ln w="6350">
            <a:solidFill>
              <a:schemeClr val="bg1"/>
            </a:solidFill>
          </a:ln>
        </p:spPr>
        <p:style>
          <a:lnRef idx="1">
            <a:schemeClr val="accent3"/>
          </a:lnRef>
          <a:fillRef idx="3">
            <a:schemeClr val="accent3"/>
          </a:fillRef>
          <a:effectRef idx="2">
            <a:schemeClr val="accent3"/>
          </a:effectRef>
          <a:fontRef idx="minor">
            <a:schemeClr val="lt1"/>
          </a:fontRef>
        </p:style>
        <p:txBody>
          <a:bodyPr rtlCol="0" anchor="t"/>
          <a:lstStyle/>
          <a:p>
            <a:pPr algn="ctr"/>
            <a:endParaRPr lang="da-DK" sz="1350" dirty="0">
              <a:solidFill>
                <a:schemeClr val="tx1"/>
              </a:solidFill>
              <a:latin typeface="+mj-lt"/>
            </a:endParaRPr>
          </a:p>
        </p:txBody>
      </p:sp>
      <p:sp>
        <p:nvSpPr>
          <p:cNvPr id="21" name="Rektangel 20"/>
          <p:cNvSpPr/>
          <p:nvPr/>
        </p:nvSpPr>
        <p:spPr>
          <a:xfrm rot="16200000">
            <a:off x="2309610" y="832013"/>
            <a:ext cx="2381022" cy="5218501"/>
          </a:xfrm>
          <a:prstGeom prst="rect">
            <a:avLst/>
          </a:prstGeom>
          <a:solidFill>
            <a:schemeClr val="accent3">
              <a:lumMod val="50000"/>
            </a:schemeClr>
          </a:solidFill>
          <a:ln w="6350">
            <a:solidFill>
              <a:schemeClr val="bg1"/>
            </a:solidFill>
          </a:ln>
        </p:spPr>
        <p:style>
          <a:lnRef idx="1">
            <a:schemeClr val="accent3"/>
          </a:lnRef>
          <a:fillRef idx="3">
            <a:schemeClr val="accent3"/>
          </a:fillRef>
          <a:effectRef idx="2">
            <a:schemeClr val="accent3"/>
          </a:effectRef>
          <a:fontRef idx="minor">
            <a:schemeClr val="lt1"/>
          </a:fontRef>
        </p:style>
        <p:txBody>
          <a:bodyPr rtlCol="0" anchor="t"/>
          <a:lstStyle/>
          <a:p>
            <a:pPr algn="ctr">
              <a:lnSpc>
                <a:spcPts val="1200"/>
              </a:lnSpc>
            </a:pPr>
            <a:r>
              <a:rPr lang="da-DK" sz="1200" b="1" dirty="0">
                <a:solidFill>
                  <a:schemeClr val="bg1"/>
                </a:solidFill>
                <a:latin typeface="+mj-lt"/>
              </a:rPr>
              <a:t>Overordnede indsatsområder (konceptet)</a:t>
            </a:r>
            <a:endParaRPr lang="da-DK" sz="1200" dirty="0">
              <a:solidFill>
                <a:schemeClr val="bg1"/>
              </a:solidFill>
              <a:latin typeface="+mj-lt"/>
            </a:endParaRPr>
          </a:p>
        </p:txBody>
      </p:sp>
      <p:sp>
        <p:nvSpPr>
          <p:cNvPr id="22" name="Rektangel 21"/>
          <p:cNvSpPr/>
          <p:nvPr/>
        </p:nvSpPr>
        <p:spPr>
          <a:xfrm>
            <a:off x="1331640" y="2306607"/>
            <a:ext cx="1619731" cy="225508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200"/>
              </a:lnSpc>
            </a:pPr>
            <a:r>
              <a:rPr lang="da-DK" sz="1200" b="1" dirty="0">
                <a:solidFill>
                  <a:schemeClr val="tx1"/>
                </a:solidFill>
                <a:latin typeface="+mj-lt"/>
              </a:rPr>
              <a:t>Kognitiv behandling</a:t>
            </a:r>
            <a:endParaRPr lang="da-DK" sz="1200" dirty="0">
              <a:solidFill>
                <a:schemeClr val="tx1"/>
              </a:solidFill>
              <a:latin typeface="+mj-lt"/>
            </a:endParaRPr>
          </a:p>
        </p:txBody>
      </p:sp>
      <p:sp>
        <p:nvSpPr>
          <p:cNvPr id="33" name="Afrundet rektangel 32"/>
          <p:cNvSpPr/>
          <p:nvPr/>
        </p:nvSpPr>
        <p:spPr>
          <a:xfrm>
            <a:off x="1331641" y="1916832"/>
            <a:ext cx="6895367" cy="27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b="1" dirty="0">
                <a:solidFill>
                  <a:schemeClr val="tx1"/>
                </a:solidFill>
                <a:latin typeface="+mj-lt"/>
              </a:rPr>
              <a:t>Udredning og screening</a:t>
            </a:r>
            <a:endParaRPr lang="da-DK" sz="1200" dirty="0">
              <a:solidFill>
                <a:schemeClr val="tx1"/>
              </a:solidFill>
              <a:latin typeface="+mj-lt"/>
            </a:endParaRPr>
          </a:p>
        </p:txBody>
      </p:sp>
      <p:sp>
        <p:nvSpPr>
          <p:cNvPr id="34" name="Afrundet rektangel 33"/>
          <p:cNvSpPr/>
          <p:nvPr/>
        </p:nvSpPr>
        <p:spPr>
          <a:xfrm>
            <a:off x="1403372" y="2697214"/>
            <a:ext cx="1480142" cy="553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da-DK" sz="1200" dirty="0">
              <a:solidFill>
                <a:schemeClr val="tx1"/>
              </a:solidFill>
              <a:latin typeface="+mj-lt"/>
            </a:endParaRPr>
          </a:p>
          <a:p>
            <a:pPr algn="ctr">
              <a:lnSpc>
                <a:spcPts val="1200"/>
              </a:lnSpc>
            </a:pPr>
            <a:r>
              <a:rPr lang="da-DK" sz="1200" dirty="0">
                <a:solidFill>
                  <a:schemeClr val="tx1"/>
                </a:solidFill>
                <a:latin typeface="+mj-lt"/>
              </a:rPr>
              <a:t>Motivations- forløb</a:t>
            </a:r>
          </a:p>
          <a:p>
            <a:pPr algn="ctr">
              <a:lnSpc>
                <a:spcPts val="1200"/>
              </a:lnSpc>
            </a:pPr>
            <a:endParaRPr lang="da-DK" sz="1200" dirty="0">
              <a:solidFill>
                <a:schemeClr val="tx1"/>
              </a:solidFill>
              <a:latin typeface="+mj-lt"/>
            </a:endParaRPr>
          </a:p>
        </p:txBody>
      </p:sp>
      <p:sp>
        <p:nvSpPr>
          <p:cNvPr id="35" name="Afrundet rektangel 34"/>
          <p:cNvSpPr/>
          <p:nvPr/>
        </p:nvSpPr>
        <p:spPr>
          <a:xfrm>
            <a:off x="1403372" y="3306989"/>
            <a:ext cx="1480142" cy="5966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a:solidFill>
                  <a:schemeClr val="tx1"/>
                </a:solidFill>
                <a:latin typeface="+mj-lt"/>
              </a:rPr>
              <a:t>Læringsforløb</a:t>
            </a:r>
          </a:p>
        </p:txBody>
      </p:sp>
      <p:sp>
        <p:nvSpPr>
          <p:cNvPr id="36" name="Afrundet rektangel 35"/>
          <p:cNvSpPr/>
          <p:nvPr/>
        </p:nvSpPr>
        <p:spPr>
          <a:xfrm>
            <a:off x="1403372" y="3954739"/>
            <a:ext cx="1480142" cy="553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err="1">
                <a:solidFill>
                  <a:schemeClr val="tx1"/>
                </a:solidFill>
                <a:latin typeface="+mj-lt"/>
              </a:rPr>
              <a:t>Mestringsforløb</a:t>
            </a:r>
            <a:endParaRPr lang="da-DK" sz="1200" dirty="0">
              <a:solidFill>
                <a:schemeClr val="tx1"/>
              </a:solidFill>
              <a:latin typeface="+mj-lt"/>
            </a:endParaRPr>
          </a:p>
        </p:txBody>
      </p:sp>
      <p:sp>
        <p:nvSpPr>
          <p:cNvPr id="42" name="Rektangel 41"/>
          <p:cNvSpPr/>
          <p:nvPr/>
        </p:nvSpPr>
        <p:spPr>
          <a:xfrm rot="5400000">
            <a:off x="6106917" y="2214977"/>
            <a:ext cx="2381022" cy="2452583"/>
          </a:xfrm>
          <a:prstGeom prst="rect">
            <a:avLst/>
          </a:prstGeom>
          <a:solidFill>
            <a:schemeClr val="accent3">
              <a:lumMod val="50000"/>
            </a:schemeClr>
          </a:solidFill>
          <a:ln w="6350">
            <a:solidFill>
              <a:schemeClr val="bg1"/>
            </a:solidFill>
          </a:ln>
        </p:spPr>
        <p:style>
          <a:lnRef idx="1">
            <a:schemeClr val="accent3"/>
          </a:lnRef>
          <a:fillRef idx="3">
            <a:schemeClr val="accent3"/>
          </a:fillRef>
          <a:effectRef idx="2">
            <a:schemeClr val="accent3"/>
          </a:effectRef>
          <a:fontRef idx="minor">
            <a:schemeClr val="lt1"/>
          </a:fontRef>
        </p:style>
        <p:txBody>
          <a:bodyPr rtlCol="0" anchor="t"/>
          <a:lstStyle/>
          <a:p>
            <a:pPr algn="ctr">
              <a:lnSpc>
                <a:spcPts val="1200"/>
              </a:lnSpc>
            </a:pPr>
            <a:r>
              <a:rPr lang="da-DK" sz="1200" b="1" dirty="0">
                <a:solidFill>
                  <a:schemeClr val="bg1"/>
                </a:solidFill>
                <a:latin typeface="+mj-lt"/>
              </a:rPr>
              <a:t>Særlige indsatsområder</a:t>
            </a:r>
            <a:endParaRPr lang="da-DK" sz="1200" dirty="0">
              <a:solidFill>
                <a:schemeClr val="bg1"/>
              </a:solidFill>
              <a:latin typeface="+mj-lt"/>
            </a:endParaRPr>
          </a:p>
        </p:txBody>
      </p:sp>
      <p:cxnSp>
        <p:nvCxnSpPr>
          <p:cNvPr id="3" name="Lige forbindelse 2"/>
          <p:cNvCxnSpPr/>
          <p:nvPr/>
        </p:nvCxnSpPr>
        <p:spPr>
          <a:xfrm flipH="1">
            <a:off x="6071137" y="2250278"/>
            <a:ext cx="2" cy="2381497"/>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Rektangel 42"/>
          <p:cNvSpPr/>
          <p:nvPr/>
        </p:nvSpPr>
        <p:spPr>
          <a:xfrm>
            <a:off x="6157717" y="2306608"/>
            <a:ext cx="2069291" cy="225508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200"/>
              </a:lnSpc>
            </a:pPr>
            <a:r>
              <a:rPr lang="da-DK" sz="1200" b="1" dirty="0">
                <a:solidFill>
                  <a:schemeClr val="tx1"/>
                </a:solidFill>
                <a:latin typeface="+mj-lt"/>
              </a:rPr>
              <a:t>Supplerende </a:t>
            </a:r>
          </a:p>
          <a:p>
            <a:pPr algn="ctr">
              <a:lnSpc>
                <a:spcPts val="1200"/>
              </a:lnSpc>
            </a:pPr>
            <a:r>
              <a:rPr lang="da-DK" sz="1200" b="1" dirty="0">
                <a:solidFill>
                  <a:schemeClr val="tx1"/>
                </a:solidFill>
                <a:latin typeface="+mj-lt"/>
              </a:rPr>
              <a:t>behandling</a:t>
            </a:r>
            <a:endParaRPr lang="da-DK" sz="1200" dirty="0">
              <a:solidFill>
                <a:schemeClr val="tx1"/>
              </a:solidFill>
              <a:latin typeface="+mj-lt"/>
            </a:endParaRPr>
          </a:p>
        </p:txBody>
      </p:sp>
      <p:sp>
        <p:nvSpPr>
          <p:cNvPr id="44" name="Afrundet rektangel 43"/>
          <p:cNvSpPr/>
          <p:nvPr/>
        </p:nvSpPr>
        <p:spPr>
          <a:xfrm>
            <a:off x="6203966" y="3954739"/>
            <a:ext cx="1965282" cy="5558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a:solidFill>
                  <a:schemeClr val="tx1"/>
                </a:solidFill>
              </a:rPr>
              <a:t>Understøttende samtaler</a:t>
            </a:r>
          </a:p>
        </p:txBody>
      </p:sp>
      <p:sp>
        <p:nvSpPr>
          <p:cNvPr id="53" name="Afrundet rektangel 52"/>
          <p:cNvSpPr/>
          <p:nvPr/>
        </p:nvSpPr>
        <p:spPr>
          <a:xfrm>
            <a:off x="6214796" y="2694456"/>
            <a:ext cx="1965282" cy="2589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a:solidFill>
                  <a:schemeClr val="tx1"/>
                </a:solidFill>
              </a:rPr>
              <a:t>Musikterapi</a:t>
            </a:r>
          </a:p>
        </p:txBody>
      </p:sp>
      <p:sp>
        <p:nvSpPr>
          <p:cNvPr id="54" name="Afrundet rektangel 53"/>
          <p:cNvSpPr/>
          <p:nvPr/>
        </p:nvSpPr>
        <p:spPr>
          <a:xfrm>
            <a:off x="6214796" y="3011201"/>
            <a:ext cx="1965282" cy="2590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a:solidFill>
                  <a:schemeClr val="tx1"/>
                </a:solidFill>
              </a:rPr>
              <a:t>Kropsterapi</a:t>
            </a:r>
          </a:p>
        </p:txBody>
      </p:sp>
      <p:sp>
        <p:nvSpPr>
          <p:cNvPr id="55" name="Afrundet rektangel 54"/>
          <p:cNvSpPr/>
          <p:nvPr/>
        </p:nvSpPr>
        <p:spPr>
          <a:xfrm>
            <a:off x="6203966" y="3639872"/>
            <a:ext cx="1965282" cy="2590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a:solidFill>
                  <a:schemeClr val="tx1"/>
                </a:solidFill>
              </a:rPr>
              <a:t>Samtaleterapi</a:t>
            </a:r>
          </a:p>
        </p:txBody>
      </p:sp>
      <p:sp>
        <p:nvSpPr>
          <p:cNvPr id="57" name="Afrundet rektangel 56"/>
          <p:cNvSpPr/>
          <p:nvPr/>
        </p:nvSpPr>
        <p:spPr>
          <a:xfrm>
            <a:off x="6214796" y="3326069"/>
            <a:ext cx="1965282" cy="2590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err="1">
                <a:solidFill>
                  <a:schemeClr val="tx1"/>
                </a:solidFill>
              </a:rPr>
              <a:t>Psykomotorisk</a:t>
            </a:r>
            <a:r>
              <a:rPr lang="da-DK" sz="1200" dirty="0">
                <a:solidFill>
                  <a:schemeClr val="tx1"/>
                </a:solidFill>
              </a:rPr>
              <a:t> terapi</a:t>
            </a:r>
          </a:p>
        </p:txBody>
      </p:sp>
      <p:sp>
        <p:nvSpPr>
          <p:cNvPr id="58" name="Afrundet rektangel 57"/>
          <p:cNvSpPr/>
          <p:nvPr/>
        </p:nvSpPr>
        <p:spPr>
          <a:xfrm>
            <a:off x="4571849" y="2694993"/>
            <a:ext cx="1408410" cy="12064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dirty="0">
                <a:solidFill>
                  <a:schemeClr val="tx1"/>
                </a:solidFill>
              </a:rPr>
              <a:t>Drama</a:t>
            </a:r>
          </a:p>
          <a:p>
            <a:pPr algn="ctr"/>
            <a:r>
              <a:rPr lang="da-DK" sz="1200" dirty="0">
                <a:solidFill>
                  <a:schemeClr val="tx1"/>
                </a:solidFill>
              </a:rPr>
              <a:t>Motivations- og lærings-forløb</a:t>
            </a:r>
          </a:p>
        </p:txBody>
      </p:sp>
      <p:sp>
        <p:nvSpPr>
          <p:cNvPr id="59" name="Afrundet rektangel 58"/>
          <p:cNvSpPr/>
          <p:nvPr/>
        </p:nvSpPr>
        <p:spPr>
          <a:xfrm>
            <a:off x="4571849" y="3958095"/>
            <a:ext cx="1408410" cy="553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dirty="0">
                <a:solidFill>
                  <a:schemeClr val="tx1"/>
                </a:solidFill>
              </a:rPr>
              <a:t>Drama</a:t>
            </a:r>
          </a:p>
          <a:p>
            <a:pPr algn="ctr"/>
            <a:r>
              <a:rPr lang="da-DK" sz="1200" dirty="0" err="1">
                <a:solidFill>
                  <a:schemeClr val="tx1"/>
                </a:solidFill>
              </a:rPr>
              <a:t>Mestrings</a:t>
            </a:r>
            <a:r>
              <a:rPr lang="da-DK" sz="1200" dirty="0">
                <a:solidFill>
                  <a:schemeClr val="tx1"/>
                </a:solidFill>
              </a:rPr>
              <a:t>- forløb</a:t>
            </a:r>
          </a:p>
        </p:txBody>
      </p:sp>
      <p:sp>
        <p:nvSpPr>
          <p:cNvPr id="60" name="Afrundet rektangel 59"/>
          <p:cNvSpPr/>
          <p:nvPr/>
        </p:nvSpPr>
        <p:spPr>
          <a:xfrm>
            <a:off x="3105420" y="2694993"/>
            <a:ext cx="1408305" cy="12064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dirty="0">
                <a:solidFill>
                  <a:schemeClr val="tx1"/>
                </a:solidFill>
              </a:rPr>
              <a:t>PMT</a:t>
            </a:r>
          </a:p>
          <a:p>
            <a:pPr algn="ctr"/>
            <a:r>
              <a:rPr lang="da-DK" sz="1200" dirty="0">
                <a:solidFill>
                  <a:schemeClr val="tx1"/>
                </a:solidFill>
              </a:rPr>
              <a:t>Motivations- og lærings-forløb</a:t>
            </a:r>
          </a:p>
        </p:txBody>
      </p:sp>
      <p:sp>
        <p:nvSpPr>
          <p:cNvPr id="61" name="Afrundet rektangel 60"/>
          <p:cNvSpPr/>
          <p:nvPr/>
        </p:nvSpPr>
        <p:spPr>
          <a:xfrm>
            <a:off x="3105313" y="3955276"/>
            <a:ext cx="1408410" cy="553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dirty="0">
                <a:solidFill>
                  <a:schemeClr val="tx1"/>
                </a:solidFill>
              </a:rPr>
              <a:t>PMT</a:t>
            </a:r>
          </a:p>
          <a:p>
            <a:pPr algn="ctr"/>
            <a:r>
              <a:rPr lang="da-DK" sz="1200" dirty="0" err="1">
                <a:solidFill>
                  <a:schemeClr val="tx1"/>
                </a:solidFill>
              </a:rPr>
              <a:t>Mestrings</a:t>
            </a:r>
            <a:r>
              <a:rPr lang="da-DK" sz="1200" dirty="0">
                <a:solidFill>
                  <a:schemeClr val="tx1"/>
                </a:solidFill>
              </a:rPr>
              <a:t>- forløb</a:t>
            </a:r>
          </a:p>
        </p:txBody>
      </p:sp>
      <p:sp>
        <p:nvSpPr>
          <p:cNvPr id="67" name="Rektangel 66"/>
          <p:cNvSpPr/>
          <p:nvPr/>
        </p:nvSpPr>
        <p:spPr>
          <a:xfrm>
            <a:off x="3012440" y="2327438"/>
            <a:ext cx="2995966" cy="225508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200"/>
              </a:lnSpc>
            </a:pPr>
            <a:r>
              <a:rPr lang="da-DK" sz="1200" b="1" dirty="0">
                <a:solidFill>
                  <a:schemeClr val="tx1"/>
                </a:solidFill>
                <a:latin typeface="+mj-lt"/>
              </a:rPr>
              <a:t>Understøttende terapi</a:t>
            </a:r>
            <a:endParaRPr lang="da-DK" sz="1200" dirty="0">
              <a:solidFill>
                <a:schemeClr val="tx1"/>
              </a:solidFill>
              <a:latin typeface="+mj-lt"/>
            </a:endParaRPr>
          </a:p>
        </p:txBody>
      </p:sp>
      <p:sp>
        <p:nvSpPr>
          <p:cNvPr id="79" name="Rektangel 78"/>
          <p:cNvSpPr/>
          <p:nvPr/>
        </p:nvSpPr>
        <p:spPr>
          <a:xfrm>
            <a:off x="4510423" y="2533372"/>
            <a:ext cx="1410220" cy="1903739"/>
          </a:xfrm>
          <a:prstGeom prst="rect">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r>
              <a:rPr lang="da-DK" sz="1000" b="1" dirty="0">
                <a:solidFill>
                  <a:schemeClr val="bg1"/>
                </a:solidFill>
                <a:latin typeface="+mj-lt"/>
              </a:rPr>
              <a:t>Dramaterapi</a:t>
            </a:r>
            <a:endParaRPr lang="da-DK" sz="1000" dirty="0">
              <a:solidFill>
                <a:schemeClr val="bg1"/>
              </a:solidFill>
              <a:latin typeface="+mj-lt"/>
            </a:endParaRPr>
          </a:p>
        </p:txBody>
      </p:sp>
      <p:sp>
        <p:nvSpPr>
          <p:cNvPr id="68" name="Afrundet rektangel 67"/>
          <p:cNvSpPr/>
          <p:nvPr/>
        </p:nvSpPr>
        <p:spPr>
          <a:xfrm>
            <a:off x="4510595" y="2694994"/>
            <a:ext cx="1408409" cy="12064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a:solidFill>
                  <a:schemeClr val="tx1"/>
                </a:solidFill>
              </a:rPr>
              <a:t>Motivations- </a:t>
            </a:r>
          </a:p>
          <a:p>
            <a:pPr algn="ctr">
              <a:lnSpc>
                <a:spcPts val="1200"/>
              </a:lnSpc>
            </a:pPr>
            <a:r>
              <a:rPr lang="da-DK" sz="1200" dirty="0">
                <a:solidFill>
                  <a:schemeClr val="tx1"/>
                </a:solidFill>
              </a:rPr>
              <a:t>og læringsforløb</a:t>
            </a:r>
          </a:p>
        </p:txBody>
      </p:sp>
      <p:sp>
        <p:nvSpPr>
          <p:cNvPr id="69" name="Afrundet rektangel 68"/>
          <p:cNvSpPr/>
          <p:nvPr/>
        </p:nvSpPr>
        <p:spPr>
          <a:xfrm>
            <a:off x="4510595" y="3958095"/>
            <a:ext cx="1408409" cy="553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err="1">
                <a:solidFill>
                  <a:schemeClr val="tx1"/>
                </a:solidFill>
              </a:rPr>
              <a:t>Mestringsforløb</a:t>
            </a:r>
            <a:endParaRPr lang="da-DK" sz="1200" dirty="0">
              <a:solidFill>
                <a:schemeClr val="tx1"/>
              </a:solidFill>
            </a:endParaRPr>
          </a:p>
        </p:txBody>
      </p:sp>
      <p:sp>
        <p:nvSpPr>
          <p:cNvPr id="73" name="Rektangel 72"/>
          <p:cNvSpPr/>
          <p:nvPr/>
        </p:nvSpPr>
        <p:spPr>
          <a:xfrm>
            <a:off x="3042248" y="2528041"/>
            <a:ext cx="1410220" cy="1909071"/>
          </a:xfrm>
          <a:prstGeom prst="rect">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gn="ctr"/>
            <a:r>
              <a:rPr lang="da-DK" sz="1000" b="1" dirty="0" err="1">
                <a:solidFill>
                  <a:schemeClr val="bg1"/>
                </a:solidFill>
                <a:latin typeface="+mj-lt"/>
              </a:rPr>
              <a:t>Psykomotorisk</a:t>
            </a:r>
            <a:r>
              <a:rPr lang="da-DK" sz="1000" b="1" dirty="0">
                <a:solidFill>
                  <a:schemeClr val="bg1"/>
                </a:solidFill>
                <a:latin typeface="+mj-lt"/>
              </a:rPr>
              <a:t> terapi</a:t>
            </a:r>
          </a:p>
        </p:txBody>
      </p:sp>
      <p:sp>
        <p:nvSpPr>
          <p:cNvPr id="30" name="Rektangel 29"/>
          <p:cNvSpPr/>
          <p:nvPr/>
        </p:nvSpPr>
        <p:spPr>
          <a:xfrm rot="10800000">
            <a:off x="890869" y="4625651"/>
            <a:ext cx="7632850" cy="396727"/>
          </a:xfrm>
          <a:prstGeom prst="rect">
            <a:avLst/>
          </a:prstGeom>
          <a:solidFill>
            <a:schemeClr val="accent3">
              <a:lumMod val="50000"/>
            </a:schemeClr>
          </a:solidFill>
          <a:ln w="6350">
            <a:solidFill>
              <a:schemeClr val="bg1"/>
            </a:solidFill>
          </a:ln>
        </p:spPr>
        <p:style>
          <a:lnRef idx="1">
            <a:schemeClr val="accent3"/>
          </a:lnRef>
          <a:fillRef idx="3">
            <a:schemeClr val="accent3"/>
          </a:fillRef>
          <a:effectRef idx="2">
            <a:schemeClr val="accent3"/>
          </a:effectRef>
          <a:fontRef idx="minor">
            <a:schemeClr val="lt1"/>
          </a:fontRef>
        </p:style>
        <p:txBody>
          <a:bodyPr rtlCol="0" anchor="t"/>
          <a:lstStyle/>
          <a:p>
            <a:pPr algn="ctr"/>
            <a:endParaRPr lang="da-DK" sz="1350" dirty="0">
              <a:solidFill>
                <a:schemeClr val="tx1"/>
              </a:solidFill>
              <a:latin typeface="+mj-lt"/>
            </a:endParaRPr>
          </a:p>
        </p:txBody>
      </p:sp>
      <p:sp>
        <p:nvSpPr>
          <p:cNvPr id="32" name="Afrundet rektangel 31"/>
          <p:cNvSpPr/>
          <p:nvPr/>
        </p:nvSpPr>
        <p:spPr>
          <a:xfrm>
            <a:off x="1331641" y="4688457"/>
            <a:ext cx="6895367" cy="275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b="1" dirty="0">
                <a:solidFill>
                  <a:schemeClr val="tx1"/>
                </a:solidFill>
                <a:latin typeface="+mj-lt"/>
              </a:rPr>
              <a:t>Efterværn</a:t>
            </a:r>
            <a:endParaRPr lang="da-DK" sz="1200" dirty="0">
              <a:solidFill>
                <a:schemeClr val="tx1"/>
              </a:solidFill>
              <a:latin typeface="+mj-lt"/>
            </a:endParaRPr>
          </a:p>
        </p:txBody>
      </p:sp>
      <p:sp>
        <p:nvSpPr>
          <p:cNvPr id="70" name="Afrundet rektangel 69"/>
          <p:cNvSpPr/>
          <p:nvPr/>
        </p:nvSpPr>
        <p:spPr>
          <a:xfrm>
            <a:off x="3044164" y="2694994"/>
            <a:ext cx="1408305" cy="12064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a:solidFill>
                  <a:schemeClr val="tx1"/>
                </a:solidFill>
              </a:rPr>
              <a:t>Motivations- </a:t>
            </a:r>
          </a:p>
          <a:p>
            <a:pPr algn="ctr">
              <a:lnSpc>
                <a:spcPts val="1200"/>
              </a:lnSpc>
            </a:pPr>
            <a:r>
              <a:rPr lang="da-DK" sz="1200" dirty="0">
                <a:solidFill>
                  <a:schemeClr val="tx1"/>
                </a:solidFill>
              </a:rPr>
              <a:t>og læringsforløb</a:t>
            </a:r>
          </a:p>
        </p:txBody>
      </p:sp>
      <p:sp>
        <p:nvSpPr>
          <p:cNvPr id="71" name="Afrundet rektangel 70"/>
          <p:cNvSpPr/>
          <p:nvPr/>
        </p:nvSpPr>
        <p:spPr>
          <a:xfrm>
            <a:off x="3044059" y="3955276"/>
            <a:ext cx="1408409" cy="5530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da-DK" sz="1200" dirty="0" err="1">
                <a:solidFill>
                  <a:schemeClr val="tx1"/>
                </a:solidFill>
              </a:rPr>
              <a:t>Mestringsforløb</a:t>
            </a:r>
            <a:endParaRPr lang="da-DK" sz="1200" dirty="0">
              <a:solidFill>
                <a:schemeClr val="tx1"/>
              </a:solidFill>
            </a:endParaRPr>
          </a:p>
        </p:txBody>
      </p:sp>
    </p:spTree>
    <p:extLst>
      <p:ext uri="{BB962C8B-B14F-4D97-AF65-F5344CB8AC3E}">
        <p14:creationId xmlns:p14="http://schemas.microsoft.com/office/powerpoint/2010/main" val="286934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323528" y="1124743"/>
            <a:ext cx="8424000" cy="4886313"/>
          </a:xfrm>
        </p:spPr>
        <p:txBody>
          <a:bodyPr>
            <a:normAutofit fontScale="85000" lnSpcReduction="20000"/>
          </a:bodyPr>
          <a:lstStyle/>
          <a:p>
            <a:pPr fontAlgn="t">
              <a:spcAft>
                <a:spcPts val="0"/>
              </a:spcAft>
              <a:buFont typeface="Arial" pitchFamily="34" charset="0"/>
              <a:buChar char="•"/>
            </a:pPr>
            <a:r>
              <a:rPr lang="da-DK" sz="2200" dirty="0">
                <a:solidFill>
                  <a:schemeClr val="tx1"/>
                </a:solidFill>
                <a:cs typeface="Arial" pitchFamily="34" charset="0"/>
              </a:rPr>
              <a:t>Koncentration og opmærksomhed </a:t>
            </a:r>
          </a:p>
          <a:p>
            <a:pPr fontAlgn="t">
              <a:spcAft>
                <a:spcPts val="0"/>
              </a:spcAft>
              <a:buFont typeface="Arial" pitchFamily="34" charset="0"/>
              <a:buChar char="•"/>
            </a:pPr>
            <a:r>
              <a:rPr lang="da-DK" sz="2200" dirty="0">
                <a:solidFill>
                  <a:schemeClr val="tx1"/>
                </a:solidFill>
                <a:cs typeface="Arial" pitchFamily="34" charset="0"/>
              </a:rPr>
              <a:t>Hukommelse og indlæring</a:t>
            </a:r>
          </a:p>
          <a:p>
            <a:pPr fontAlgn="t">
              <a:spcAft>
                <a:spcPts val="0"/>
              </a:spcAft>
              <a:buFont typeface="Arial" pitchFamily="34" charset="0"/>
              <a:buChar char="•"/>
            </a:pPr>
            <a:r>
              <a:rPr lang="da-DK" sz="2200" dirty="0">
                <a:solidFill>
                  <a:schemeClr val="tx1"/>
                </a:solidFill>
                <a:cs typeface="Arial" pitchFamily="34" charset="0"/>
              </a:rPr>
              <a:t>Refleksion</a:t>
            </a:r>
          </a:p>
          <a:p>
            <a:pPr fontAlgn="t">
              <a:spcAft>
                <a:spcPts val="0"/>
              </a:spcAft>
              <a:buFont typeface="Arial" pitchFamily="34" charset="0"/>
              <a:buChar char="•"/>
            </a:pPr>
            <a:r>
              <a:rPr lang="da-DK" sz="2200" dirty="0">
                <a:solidFill>
                  <a:schemeClr val="tx1"/>
                </a:solidFill>
                <a:cs typeface="Arial" pitchFamily="34" charset="0"/>
              </a:rPr>
              <a:t>Overblik, planlægning, struktur</a:t>
            </a:r>
          </a:p>
          <a:p>
            <a:pPr fontAlgn="t">
              <a:spcAft>
                <a:spcPts val="0"/>
              </a:spcAft>
              <a:buFont typeface="Arial" pitchFamily="34" charset="0"/>
              <a:buChar char="•"/>
            </a:pPr>
            <a:r>
              <a:rPr lang="da-DK" sz="2200" dirty="0">
                <a:solidFill>
                  <a:schemeClr val="tx1"/>
                </a:solidFill>
                <a:cs typeface="Arial" pitchFamily="34" charset="0"/>
              </a:rPr>
              <a:t>Problemløsning og konsekvensberegning</a:t>
            </a:r>
          </a:p>
          <a:p>
            <a:pPr fontAlgn="t">
              <a:spcAft>
                <a:spcPts val="0"/>
              </a:spcAft>
              <a:buFont typeface="Arial" pitchFamily="34" charset="0"/>
              <a:buChar char="•"/>
            </a:pPr>
            <a:r>
              <a:rPr lang="da-DK" sz="2200" dirty="0">
                <a:solidFill>
                  <a:schemeClr val="tx1"/>
                </a:solidFill>
                <a:cs typeface="Arial" pitchFamily="34" charset="0"/>
              </a:rPr>
              <a:t>Sprogforståelse, ekspressivt og </a:t>
            </a:r>
            <a:r>
              <a:rPr lang="da-DK" sz="2200" dirty="0" err="1">
                <a:solidFill>
                  <a:schemeClr val="tx1"/>
                </a:solidFill>
                <a:cs typeface="Arial" pitchFamily="34" charset="0"/>
              </a:rPr>
              <a:t>impressivt</a:t>
            </a:r>
            <a:endParaRPr lang="da-DK" sz="2200" dirty="0">
              <a:solidFill>
                <a:schemeClr val="tx1"/>
              </a:solidFill>
              <a:cs typeface="Arial" pitchFamily="34" charset="0"/>
            </a:endParaRPr>
          </a:p>
          <a:p>
            <a:pPr fontAlgn="t">
              <a:spcAft>
                <a:spcPts val="0"/>
              </a:spcAft>
              <a:buFont typeface="Arial" pitchFamily="34" charset="0"/>
              <a:buChar char="•"/>
            </a:pPr>
            <a:r>
              <a:rPr lang="da-DK" sz="2200" dirty="0">
                <a:solidFill>
                  <a:schemeClr val="tx1"/>
                </a:solidFill>
                <a:cs typeface="Arial" pitchFamily="34" charset="0"/>
              </a:rPr>
              <a:t>Motivation</a:t>
            </a:r>
          </a:p>
          <a:p>
            <a:pPr fontAlgn="t">
              <a:spcAft>
                <a:spcPts val="0"/>
              </a:spcAft>
              <a:buFont typeface="Arial" pitchFamily="34" charset="0"/>
              <a:buChar char="•"/>
            </a:pPr>
            <a:r>
              <a:rPr lang="da-DK" sz="2200" dirty="0">
                <a:solidFill>
                  <a:schemeClr val="tx1"/>
                </a:solidFill>
                <a:cs typeface="Arial" pitchFamily="34" charset="0"/>
              </a:rPr>
              <a:t>Bearbejdelse af sanseindtryk</a:t>
            </a:r>
          </a:p>
          <a:p>
            <a:pPr marL="0" indent="0" fontAlgn="t">
              <a:spcAft>
                <a:spcPts val="0"/>
              </a:spcAft>
            </a:pPr>
            <a:endParaRPr lang="da-DK" sz="2200" dirty="0">
              <a:solidFill>
                <a:schemeClr val="tx1"/>
              </a:solidFill>
              <a:cs typeface="Arial" pitchFamily="34" charset="0"/>
            </a:endParaRPr>
          </a:p>
          <a:p>
            <a:pPr marL="0" indent="0" fontAlgn="t">
              <a:spcAft>
                <a:spcPts val="0"/>
              </a:spcAft>
            </a:pPr>
            <a:r>
              <a:rPr lang="da-DK" sz="2200" b="1" i="1" dirty="0">
                <a:solidFill>
                  <a:schemeClr val="tx1"/>
                </a:solidFill>
                <a:cs typeface="Arial" pitchFamily="34" charset="0"/>
              </a:rPr>
              <a:t>Derfor:</a:t>
            </a:r>
          </a:p>
          <a:p>
            <a:pPr marL="0" indent="0" fontAlgn="t">
              <a:spcAft>
                <a:spcPts val="0"/>
              </a:spcAft>
            </a:pPr>
            <a:endParaRPr lang="da-DK" sz="2200" dirty="0">
              <a:solidFill>
                <a:schemeClr val="tx1"/>
              </a:solidFill>
              <a:cs typeface="Arial" pitchFamily="34" charset="0"/>
            </a:endParaRPr>
          </a:p>
          <a:p>
            <a:pPr fontAlgn="t">
              <a:spcAft>
                <a:spcPts val="0"/>
              </a:spcAft>
              <a:buFont typeface="Arial" panose="020B0604020202020204" pitchFamily="34" charset="0"/>
              <a:buChar char="•"/>
            </a:pPr>
            <a:r>
              <a:rPr lang="nl-NL" sz="2200" dirty="0">
                <a:solidFill>
                  <a:schemeClr val="tx1"/>
                </a:solidFill>
                <a:cs typeface="Arial" pitchFamily="34" charset="0"/>
              </a:rPr>
              <a:t>Sprogligt forenklet</a:t>
            </a:r>
          </a:p>
          <a:p>
            <a:pPr fontAlgn="t">
              <a:spcAft>
                <a:spcPts val="0"/>
              </a:spcAft>
              <a:buFont typeface="Arial" panose="020B0604020202020204" pitchFamily="34" charset="0"/>
              <a:buChar char="•"/>
            </a:pPr>
            <a:r>
              <a:rPr lang="nl-NL" sz="2200" dirty="0">
                <a:solidFill>
                  <a:schemeClr val="tx1"/>
                </a:solidFill>
                <a:cs typeface="Arial" pitchFamily="34" charset="0"/>
              </a:rPr>
              <a:t>Visuelt understøttet</a:t>
            </a:r>
          </a:p>
          <a:p>
            <a:pPr fontAlgn="t">
              <a:spcAft>
                <a:spcPts val="0"/>
              </a:spcAft>
              <a:buFont typeface="Arial" panose="020B0604020202020204" pitchFamily="34" charset="0"/>
              <a:buChar char="•"/>
            </a:pPr>
            <a:r>
              <a:rPr lang="nl-NL" sz="2200" dirty="0">
                <a:solidFill>
                  <a:schemeClr val="tx1"/>
                </a:solidFill>
                <a:cs typeface="Arial" pitchFamily="34" charset="0"/>
              </a:rPr>
              <a:t>Høj gentagelsesfaktor</a:t>
            </a:r>
          </a:p>
          <a:p>
            <a:pPr fontAlgn="t">
              <a:spcAft>
                <a:spcPts val="0"/>
              </a:spcAft>
              <a:buFont typeface="Arial" panose="020B0604020202020204" pitchFamily="34" charset="0"/>
              <a:buChar char="•"/>
            </a:pPr>
            <a:r>
              <a:rPr lang="nl-NL" sz="2200" dirty="0">
                <a:solidFill>
                  <a:schemeClr val="tx1"/>
                </a:solidFill>
                <a:cs typeface="Arial" pitchFamily="34" charset="0"/>
              </a:rPr>
              <a:t>Korte møder</a:t>
            </a:r>
          </a:p>
          <a:p>
            <a:pPr fontAlgn="t">
              <a:spcAft>
                <a:spcPts val="0"/>
              </a:spcAft>
              <a:buFont typeface="Arial" panose="020B0604020202020204" pitchFamily="34" charset="0"/>
              <a:buChar char="•"/>
            </a:pPr>
            <a:r>
              <a:rPr lang="nl-NL" sz="2200" dirty="0">
                <a:solidFill>
                  <a:schemeClr val="tx1"/>
                </a:solidFill>
                <a:cs typeface="Arial" pitchFamily="34" charset="0"/>
              </a:rPr>
              <a:t>Tæt samarbejde med støttepersoner</a:t>
            </a:r>
          </a:p>
          <a:p>
            <a:pPr marL="0" indent="0" fontAlgn="t"/>
            <a:endParaRPr lang="da-DK" dirty="0">
              <a:solidFill>
                <a:schemeClr val="tx1"/>
              </a:solidFill>
              <a:cs typeface="Arial" pitchFamily="34" charset="0"/>
            </a:endParaRPr>
          </a:p>
          <a:p>
            <a:endParaRPr lang="da-DK" dirty="0"/>
          </a:p>
        </p:txBody>
      </p:sp>
      <p:sp>
        <p:nvSpPr>
          <p:cNvPr id="3" name="Titel 2"/>
          <p:cNvSpPr>
            <a:spLocks noGrp="1"/>
          </p:cNvSpPr>
          <p:nvPr>
            <p:ph type="title"/>
          </p:nvPr>
        </p:nvSpPr>
        <p:spPr/>
        <p:txBody>
          <a:bodyPr/>
          <a:lstStyle/>
          <a:p>
            <a:r>
              <a:rPr lang="da-DK" dirty="0"/>
              <a:t>Behandlingen tager højde for</a:t>
            </a:r>
          </a:p>
        </p:txBody>
      </p:sp>
    </p:spTree>
    <p:extLst>
      <p:ext uri="{BB962C8B-B14F-4D97-AF65-F5344CB8AC3E}">
        <p14:creationId xmlns:p14="http://schemas.microsoft.com/office/powerpoint/2010/main" val="136157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611852" y="1172762"/>
            <a:ext cx="8424000" cy="5376319"/>
          </a:xfrm>
        </p:spPr>
        <p:txBody>
          <a:bodyPr>
            <a:normAutofit fontScale="32500" lnSpcReduction="20000"/>
          </a:bodyPr>
          <a:lstStyle/>
          <a:p>
            <a:pPr>
              <a:buFont typeface="Arial" pitchFamily="34" charset="0"/>
              <a:buChar char="•"/>
            </a:pPr>
            <a:r>
              <a:rPr lang="da-DK" sz="7400" dirty="0"/>
              <a:t>Motivationssamtalen i et anerkendende miljø</a:t>
            </a:r>
          </a:p>
          <a:p>
            <a:pPr>
              <a:buFont typeface="Arial" pitchFamily="34" charset="0"/>
              <a:buChar char="•"/>
            </a:pPr>
            <a:r>
              <a:rPr lang="da-DK" sz="7400" dirty="0"/>
              <a:t>Fleksibilitet og rummelighed</a:t>
            </a:r>
          </a:p>
          <a:p>
            <a:pPr>
              <a:buFont typeface="Arial" pitchFamily="34" charset="0"/>
              <a:buChar char="•"/>
            </a:pPr>
            <a:r>
              <a:rPr lang="da-DK" sz="7400" dirty="0"/>
              <a:t>Lange behandlingsforløb, minimum 45 uger</a:t>
            </a:r>
          </a:p>
          <a:p>
            <a:pPr>
              <a:buFont typeface="Arial" pitchFamily="34" charset="0"/>
              <a:buChar char="•"/>
            </a:pPr>
            <a:r>
              <a:rPr lang="da-DK" sz="7400" dirty="0"/>
              <a:t>Understøttende terapier</a:t>
            </a:r>
          </a:p>
          <a:p>
            <a:pPr>
              <a:buFont typeface="Arial" pitchFamily="34" charset="0"/>
              <a:buChar char="•"/>
            </a:pPr>
            <a:r>
              <a:rPr lang="da-DK" sz="7400" dirty="0"/>
              <a:t>Genkendelig struktur i alle forløb, mange gentagelser</a:t>
            </a:r>
          </a:p>
          <a:p>
            <a:pPr>
              <a:buFont typeface="Arial" pitchFamily="34" charset="0"/>
              <a:buChar char="•"/>
            </a:pPr>
            <a:r>
              <a:rPr lang="da-DK" sz="7400" dirty="0"/>
              <a:t>Undgå unødvendig information, men fremhæv det vigtige</a:t>
            </a:r>
          </a:p>
          <a:p>
            <a:pPr>
              <a:buFont typeface="Arial" pitchFamily="34" charset="0"/>
              <a:buChar char="•"/>
            </a:pPr>
            <a:r>
              <a:rPr lang="da-DK" sz="7400" dirty="0"/>
              <a:t>Genkendelige eksempler, så konkret som muligt</a:t>
            </a:r>
          </a:p>
          <a:p>
            <a:pPr>
              <a:buFont typeface="Arial" pitchFamily="34" charset="0"/>
              <a:buChar char="•"/>
            </a:pPr>
            <a:r>
              <a:rPr lang="da-DK" sz="7400" dirty="0"/>
              <a:t>Kun simple årsag-konsekvens sammenhænge</a:t>
            </a:r>
          </a:p>
          <a:p>
            <a:pPr>
              <a:buFont typeface="Arial" pitchFamily="34" charset="0"/>
              <a:buChar char="•"/>
            </a:pPr>
            <a:r>
              <a:rPr lang="da-DK" sz="7400" b="1" dirty="0"/>
              <a:t>Den helhedsorienterede indsats</a:t>
            </a:r>
          </a:p>
          <a:p>
            <a:pPr>
              <a:buFont typeface="Arial" pitchFamily="34" charset="0"/>
              <a:buChar char="•"/>
            </a:pPr>
            <a:endParaRPr lang="da-DK" dirty="0"/>
          </a:p>
          <a:p>
            <a:pPr>
              <a:buFont typeface="Arial" pitchFamily="34" charset="0"/>
              <a:buChar char="•"/>
            </a:pPr>
            <a:endParaRPr lang="da-DK" dirty="0"/>
          </a:p>
        </p:txBody>
      </p:sp>
      <p:sp>
        <p:nvSpPr>
          <p:cNvPr id="3" name="Titel 2"/>
          <p:cNvSpPr>
            <a:spLocks noGrp="1"/>
          </p:cNvSpPr>
          <p:nvPr>
            <p:ph type="title"/>
          </p:nvPr>
        </p:nvSpPr>
        <p:spPr>
          <a:xfrm>
            <a:off x="257625" y="322286"/>
            <a:ext cx="8424000" cy="529200"/>
          </a:xfrm>
        </p:spPr>
        <p:txBody>
          <a:bodyPr/>
          <a:lstStyle/>
          <a:p>
            <a:pPr algn="ctr"/>
            <a:r>
              <a:rPr lang="da-DK" sz="2400" dirty="0"/>
              <a:t>Hvad virker?</a:t>
            </a:r>
          </a:p>
        </p:txBody>
      </p:sp>
    </p:spTree>
    <p:extLst>
      <p:ext uri="{BB962C8B-B14F-4D97-AF65-F5344CB8AC3E}">
        <p14:creationId xmlns:p14="http://schemas.microsoft.com/office/powerpoint/2010/main" val="390278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sz="half" idx="2"/>
          </p:nvPr>
        </p:nvGraphicFramePr>
        <p:xfrm>
          <a:off x="4572000" y="0"/>
          <a:ext cx="457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p:cNvSpPr>
            <a:spLocks noGrp="1"/>
          </p:cNvSpPr>
          <p:nvPr>
            <p:ph type="title"/>
          </p:nvPr>
        </p:nvSpPr>
        <p:spPr/>
        <p:txBody>
          <a:bodyPr/>
          <a:lstStyle/>
          <a:p>
            <a:r>
              <a:rPr lang="da-DK" dirty="0"/>
              <a:t>Helhedsorienteret</a:t>
            </a:r>
            <a:br>
              <a:rPr lang="da-DK" dirty="0"/>
            </a:br>
            <a:r>
              <a:rPr lang="da-DK" dirty="0"/>
              <a:t>indsats</a:t>
            </a:r>
          </a:p>
        </p:txBody>
      </p:sp>
      <p:graphicFrame>
        <p:nvGraphicFramePr>
          <p:cNvPr id="8" name="Pladsholder til indhold 7"/>
          <p:cNvGraphicFramePr>
            <a:graphicFrameLocks noGrp="1"/>
          </p:cNvGraphicFramePr>
          <p:nvPr>
            <p:ph idx="1"/>
            <p:extLst>
              <p:ext uri="{D42A27DB-BD31-4B8C-83A1-F6EECF244321}">
                <p14:modId xmlns:p14="http://schemas.microsoft.com/office/powerpoint/2010/main" val="1548057913"/>
              </p:ext>
            </p:extLst>
          </p:nvPr>
        </p:nvGraphicFramePr>
        <p:xfrm>
          <a:off x="250825" y="1125538"/>
          <a:ext cx="4176713" cy="4175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3674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pPr marL="739775" indent="-739775">
              <a:spcBef>
                <a:spcPts val="800"/>
              </a:spcBef>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4000" b="1" dirty="0">
                <a:cs typeface="Arial" pitchFamily="34" charset="0"/>
              </a:rPr>
              <a:t>Kompetenceudvikling:</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Misbrug blandt borgere med nedsat kognitiv funktionsevne</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Pædagogisk motivationsarbejde</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Rusmiddelprotokol</a:t>
            </a:r>
          </a:p>
          <a:p>
            <a:pPr marL="739775" indent="-739775">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endParaRPr lang="nl-NL" dirty="0">
              <a:cs typeface="Arial" pitchFamily="34" charset="0"/>
            </a:endParaRPr>
          </a:p>
          <a:p>
            <a:pPr algn="ctr">
              <a:spcBef>
                <a:spcPts val="800"/>
              </a:spcBef>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b="1" dirty="0">
                <a:cs typeface="Arial" pitchFamily="34" charset="0"/>
              </a:rPr>
              <a:t>Vigtigt grundet manglende behandlingstilbud</a:t>
            </a:r>
          </a:p>
          <a:p>
            <a:pPr marL="0" indent="0"/>
            <a:endParaRPr lang="da-DK" dirty="0"/>
          </a:p>
        </p:txBody>
      </p:sp>
      <p:sp>
        <p:nvSpPr>
          <p:cNvPr id="3" name="Titel 2"/>
          <p:cNvSpPr>
            <a:spLocks noGrp="1"/>
          </p:cNvSpPr>
          <p:nvPr>
            <p:ph type="title"/>
          </p:nvPr>
        </p:nvSpPr>
        <p:spPr/>
        <p:txBody>
          <a:bodyPr/>
          <a:lstStyle/>
          <a:p>
            <a:r>
              <a:rPr lang="da-DK" dirty="0"/>
              <a:t>Viden skal der til…</a:t>
            </a:r>
          </a:p>
        </p:txBody>
      </p:sp>
    </p:spTree>
    <p:extLst>
      <p:ext uri="{BB962C8B-B14F-4D97-AF65-F5344CB8AC3E}">
        <p14:creationId xmlns:p14="http://schemas.microsoft.com/office/powerpoint/2010/main" val="74358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e 4"/>
          <p:cNvGrpSpPr/>
          <p:nvPr/>
        </p:nvGrpSpPr>
        <p:grpSpPr>
          <a:xfrm>
            <a:off x="253293" y="1937060"/>
            <a:ext cx="8419925" cy="2514264"/>
            <a:chOff x="253293" y="1937060"/>
            <a:chExt cx="8419925" cy="2514264"/>
          </a:xfrm>
          <a:scene3d>
            <a:camera prst="perspectiveHeroicExtremeRightFacing" zoom="82000">
              <a:rot lat="21300000" lon="20400000" rev="180000"/>
            </a:camera>
            <a:lightRig rig="morning" dir="t">
              <a:rot lat="0" lon="0" rev="20400000"/>
            </a:lightRig>
          </a:scene3d>
        </p:grpSpPr>
        <p:sp>
          <p:nvSpPr>
            <p:cNvPr id="6" name="Kombinationstegning 5"/>
            <p:cNvSpPr/>
            <p:nvPr/>
          </p:nvSpPr>
          <p:spPr>
            <a:xfrm>
              <a:off x="253293" y="1974876"/>
              <a:ext cx="2476448" cy="2476448"/>
            </a:xfrm>
            <a:custGeom>
              <a:avLst/>
              <a:gdLst>
                <a:gd name="connsiteX0" fmla="*/ 0 w 2476448"/>
                <a:gd name="connsiteY0" fmla="*/ 1238224 h 2476448"/>
                <a:gd name="connsiteX1" fmla="*/ 1238224 w 2476448"/>
                <a:gd name="connsiteY1" fmla="*/ 0 h 2476448"/>
                <a:gd name="connsiteX2" fmla="*/ 2476448 w 2476448"/>
                <a:gd name="connsiteY2" fmla="*/ 1238224 h 2476448"/>
                <a:gd name="connsiteX3" fmla="*/ 1238224 w 2476448"/>
                <a:gd name="connsiteY3" fmla="*/ 2476448 h 2476448"/>
                <a:gd name="connsiteX4" fmla="*/ 0 w 2476448"/>
                <a:gd name="connsiteY4" fmla="*/ 1238224 h 24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48" h="2476448">
                  <a:moveTo>
                    <a:pt x="0" y="1238224"/>
                  </a:moveTo>
                  <a:cubicBezTo>
                    <a:pt x="0" y="554372"/>
                    <a:pt x="554372" y="0"/>
                    <a:pt x="1238224" y="0"/>
                  </a:cubicBezTo>
                  <a:cubicBezTo>
                    <a:pt x="1922076" y="0"/>
                    <a:pt x="2476448" y="554372"/>
                    <a:pt x="2476448" y="1238224"/>
                  </a:cubicBezTo>
                  <a:cubicBezTo>
                    <a:pt x="2476448" y="1922076"/>
                    <a:pt x="1922076" y="2476448"/>
                    <a:pt x="1238224" y="2476448"/>
                  </a:cubicBezTo>
                  <a:cubicBezTo>
                    <a:pt x="554372" y="2476448"/>
                    <a:pt x="0" y="1922076"/>
                    <a:pt x="0" y="1238224"/>
                  </a:cubicBezTo>
                  <a:close/>
                </a:path>
              </a:pathLst>
            </a:cu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alpha val="50000"/>
                <a:hueOff val="0"/>
                <a:satOff val="0"/>
                <a:lumOff val="0"/>
                <a:alphaOff val="0"/>
              </a:schemeClr>
            </a:fillRef>
            <a:effectRef idx="2">
              <a:schemeClr val="accent4">
                <a:alpha val="50000"/>
                <a:hueOff val="0"/>
                <a:satOff val="0"/>
                <a:lumOff val="0"/>
                <a:alphaOff val="0"/>
              </a:schemeClr>
            </a:effectRef>
            <a:fontRef idx="minor">
              <a:schemeClr val="tx1"/>
            </a:fontRef>
          </p:style>
          <p:txBody>
            <a:bodyPr spcFirstLastPara="0" vert="horz" wrap="square" lIns="498954" tIns="385527" rIns="498954" bIns="385527" numCol="1" spcCol="1270" anchor="ctr" anchorCtr="0">
              <a:noAutofit/>
            </a:bodyPr>
            <a:lstStyle/>
            <a:p>
              <a:pPr lvl="0" algn="ctr" defTabSz="800100">
                <a:lnSpc>
                  <a:spcPct val="90000"/>
                </a:lnSpc>
                <a:spcBef>
                  <a:spcPct val="0"/>
                </a:spcBef>
                <a:spcAft>
                  <a:spcPct val="35000"/>
                </a:spcAft>
              </a:pPr>
              <a:r>
                <a:rPr lang="da-DK" sz="1800" kern="1200" dirty="0"/>
                <a:t>Organisation</a:t>
              </a:r>
            </a:p>
          </p:txBody>
        </p:sp>
        <p:sp>
          <p:nvSpPr>
            <p:cNvPr id="7" name="Kombinationstegning 6"/>
            <p:cNvSpPr/>
            <p:nvPr/>
          </p:nvSpPr>
          <p:spPr>
            <a:xfrm>
              <a:off x="2234655" y="1937060"/>
              <a:ext cx="2476448" cy="2476448"/>
            </a:xfrm>
            <a:custGeom>
              <a:avLst/>
              <a:gdLst>
                <a:gd name="connsiteX0" fmla="*/ 0 w 2476448"/>
                <a:gd name="connsiteY0" fmla="*/ 1238224 h 2476448"/>
                <a:gd name="connsiteX1" fmla="*/ 1238224 w 2476448"/>
                <a:gd name="connsiteY1" fmla="*/ 0 h 2476448"/>
                <a:gd name="connsiteX2" fmla="*/ 2476448 w 2476448"/>
                <a:gd name="connsiteY2" fmla="*/ 1238224 h 2476448"/>
                <a:gd name="connsiteX3" fmla="*/ 1238224 w 2476448"/>
                <a:gd name="connsiteY3" fmla="*/ 2476448 h 2476448"/>
                <a:gd name="connsiteX4" fmla="*/ 0 w 2476448"/>
                <a:gd name="connsiteY4" fmla="*/ 1238224 h 24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48" h="2476448">
                  <a:moveTo>
                    <a:pt x="0" y="1238224"/>
                  </a:moveTo>
                  <a:cubicBezTo>
                    <a:pt x="0" y="554372"/>
                    <a:pt x="554372" y="0"/>
                    <a:pt x="1238224" y="0"/>
                  </a:cubicBezTo>
                  <a:cubicBezTo>
                    <a:pt x="1922076" y="0"/>
                    <a:pt x="2476448" y="554372"/>
                    <a:pt x="2476448" y="1238224"/>
                  </a:cubicBezTo>
                  <a:cubicBezTo>
                    <a:pt x="2476448" y="1922076"/>
                    <a:pt x="1922076" y="2476448"/>
                    <a:pt x="1238224" y="2476448"/>
                  </a:cubicBezTo>
                  <a:cubicBezTo>
                    <a:pt x="554372" y="2476448"/>
                    <a:pt x="0" y="1922076"/>
                    <a:pt x="0" y="1238224"/>
                  </a:cubicBezTo>
                  <a:close/>
                </a:path>
              </a:pathLst>
            </a:cu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alpha val="50000"/>
                <a:hueOff val="-6741786"/>
                <a:satOff val="-4802"/>
                <a:lumOff val="7974"/>
                <a:alphaOff val="0"/>
              </a:schemeClr>
            </a:fillRef>
            <a:effectRef idx="2">
              <a:schemeClr val="accent4">
                <a:alpha val="50000"/>
                <a:hueOff val="-6741786"/>
                <a:satOff val="-4802"/>
                <a:lumOff val="7974"/>
                <a:alphaOff val="0"/>
              </a:schemeClr>
            </a:effectRef>
            <a:fontRef idx="minor">
              <a:schemeClr val="tx1"/>
            </a:fontRef>
          </p:style>
          <p:txBody>
            <a:bodyPr spcFirstLastPara="0" vert="horz" wrap="square" lIns="498954" tIns="385527" rIns="498954" bIns="385527" numCol="1" spcCol="1270" anchor="ctr" anchorCtr="0">
              <a:noAutofit/>
            </a:bodyPr>
            <a:lstStyle/>
            <a:p>
              <a:pPr lvl="0" algn="ctr" defTabSz="800100">
                <a:lnSpc>
                  <a:spcPct val="90000"/>
                </a:lnSpc>
                <a:spcBef>
                  <a:spcPct val="0"/>
                </a:spcBef>
                <a:spcAft>
                  <a:spcPct val="35000"/>
                </a:spcAft>
              </a:pPr>
              <a:r>
                <a:rPr lang="da-DK" dirty="0"/>
                <a:t>M</a:t>
              </a:r>
              <a:r>
                <a:rPr lang="da-DK" sz="1800" kern="1200" dirty="0"/>
                <a:t>edarbejdere</a:t>
              </a:r>
            </a:p>
          </p:txBody>
        </p:sp>
        <p:sp>
          <p:nvSpPr>
            <p:cNvPr id="8" name="Kombinationstegning 7"/>
            <p:cNvSpPr/>
            <p:nvPr/>
          </p:nvSpPr>
          <p:spPr>
            <a:xfrm>
              <a:off x="4215611" y="1974876"/>
              <a:ext cx="2476448" cy="2476448"/>
            </a:xfrm>
            <a:custGeom>
              <a:avLst/>
              <a:gdLst>
                <a:gd name="connsiteX0" fmla="*/ 0 w 2476448"/>
                <a:gd name="connsiteY0" fmla="*/ 1238224 h 2476448"/>
                <a:gd name="connsiteX1" fmla="*/ 1238224 w 2476448"/>
                <a:gd name="connsiteY1" fmla="*/ 0 h 2476448"/>
                <a:gd name="connsiteX2" fmla="*/ 2476448 w 2476448"/>
                <a:gd name="connsiteY2" fmla="*/ 1238224 h 2476448"/>
                <a:gd name="connsiteX3" fmla="*/ 1238224 w 2476448"/>
                <a:gd name="connsiteY3" fmla="*/ 2476448 h 2476448"/>
                <a:gd name="connsiteX4" fmla="*/ 0 w 2476448"/>
                <a:gd name="connsiteY4" fmla="*/ 1238224 h 24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48" h="2476448">
                  <a:moveTo>
                    <a:pt x="0" y="1238224"/>
                  </a:moveTo>
                  <a:cubicBezTo>
                    <a:pt x="0" y="554372"/>
                    <a:pt x="554372" y="0"/>
                    <a:pt x="1238224" y="0"/>
                  </a:cubicBezTo>
                  <a:cubicBezTo>
                    <a:pt x="1922076" y="0"/>
                    <a:pt x="2476448" y="554372"/>
                    <a:pt x="2476448" y="1238224"/>
                  </a:cubicBezTo>
                  <a:cubicBezTo>
                    <a:pt x="2476448" y="1922076"/>
                    <a:pt x="1922076" y="2476448"/>
                    <a:pt x="1238224" y="2476448"/>
                  </a:cubicBezTo>
                  <a:cubicBezTo>
                    <a:pt x="554372" y="2476448"/>
                    <a:pt x="0" y="1922076"/>
                    <a:pt x="0" y="1238224"/>
                  </a:cubicBezTo>
                  <a:close/>
                </a:path>
              </a:pathLst>
            </a:cu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alpha val="50000"/>
                <a:hueOff val="-13483572"/>
                <a:satOff val="-9605"/>
                <a:lumOff val="15947"/>
                <a:alphaOff val="0"/>
              </a:schemeClr>
            </a:fillRef>
            <a:effectRef idx="2">
              <a:schemeClr val="accent4">
                <a:alpha val="50000"/>
                <a:hueOff val="-13483572"/>
                <a:satOff val="-9605"/>
                <a:lumOff val="15947"/>
                <a:alphaOff val="0"/>
              </a:schemeClr>
            </a:effectRef>
            <a:fontRef idx="minor">
              <a:schemeClr val="tx1"/>
            </a:fontRef>
          </p:style>
          <p:txBody>
            <a:bodyPr spcFirstLastPara="0" vert="horz" wrap="square" lIns="498954" tIns="385527" rIns="498954" bIns="385527" numCol="1" spcCol="1270" anchor="ctr" anchorCtr="0">
              <a:noAutofit/>
            </a:bodyPr>
            <a:lstStyle/>
            <a:p>
              <a:pPr lvl="0" algn="ctr" defTabSz="800100">
                <a:lnSpc>
                  <a:spcPct val="90000"/>
                </a:lnSpc>
                <a:spcBef>
                  <a:spcPct val="0"/>
                </a:spcBef>
                <a:spcAft>
                  <a:spcPct val="35000"/>
                </a:spcAft>
              </a:pPr>
              <a:r>
                <a:rPr lang="da-DK" dirty="0"/>
                <a:t>B</a:t>
              </a:r>
              <a:r>
                <a:rPr lang="da-DK" sz="1800" kern="1200" dirty="0"/>
                <a:t>orger</a:t>
              </a:r>
            </a:p>
          </p:txBody>
        </p:sp>
        <p:sp>
          <p:nvSpPr>
            <p:cNvPr id="9" name="Kombinationstegning 8"/>
            <p:cNvSpPr/>
            <p:nvPr/>
          </p:nvSpPr>
          <p:spPr>
            <a:xfrm>
              <a:off x="6196770" y="1974876"/>
              <a:ext cx="2476448" cy="2476448"/>
            </a:xfrm>
            <a:custGeom>
              <a:avLst/>
              <a:gdLst>
                <a:gd name="connsiteX0" fmla="*/ 0 w 2476448"/>
                <a:gd name="connsiteY0" fmla="*/ 1238224 h 2476448"/>
                <a:gd name="connsiteX1" fmla="*/ 1238224 w 2476448"/>
                <a:gd name="connsiteY1" fmla="*/ 0 h 2476448"/>
                <a:gd name="connsiteX2" fmla="*/ 2476448 w 2476448"/>
                <a:gd name="connsiteY2" fmla="*/ 1238224 h 2476448"/>
                <a:gd name="connsiteX3" fmla="*/ 1238224 w 2476448"/>
                <a:gd name="connsiteY3" fmla="*/ 2476448 h 2476448"/>
                <a:gd name="connsiteX4" fmla="*/ 0 w 2476448"/>
                <a:gd name="connsiteY4" fmla="*/ 1238224 h 2476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48" h="2476448">
                  <a:moveTo>
                    <a:pt x="0" y="1238224"/>
                  </a:moveTo>
                  <a:cubicBezTo>
                    <a:pt x="0" y="554372"/>
                    <a:pt x="554372" y="0"/>
                    <a:pt x="1238224" y="0"/>
                  </a:cubicBezTo>
                  <a:cubicBezTo>
                    <a:pt x="1922076" y="0"/>
                    <a:pt x="2476448" y="554372"/>
                    <a:pt x="2476448" y="1238224"/>
                  </a:cubicBezTo>
                  <a:cubicBezTo>
                    <a:pt x="2476448" y="1922076"/>
                    <a:pt x="1922076" y="2476448"/>
                    <a:pt x="1238224" y="2476448"/>
                  </a:cubicBezTo>
                  <a:cubicBezTo>
                    <a:pt x="554372" y="2476448"/>
                    <a:pt x="0" y="1922076"/>
                    <a:pt x="0" y="1238224"/>
                  </a:cubicBezTo>
                  <a:close/>
                </a:path>
              </a:pathLst>
            </a:custGeom>
            <a:sp3d extrusionH="190500" prstMaterial="matte">
              <a:bevelT w="120650" h="38100" prst="relaxedInset"/>
              <a:bevelB w="120650" h="57150" prst="relaxedInset"/>
              <a:contourClr>
                <a:schemeClr val="bg1"/>
              </a:contourClr>
            </a:sp3d>
          </p:spPr>
          <p:style>
            <a:lnRef idx="0">
              <a:schemeClr val="lt1">
                <a:hueOff val="0"/>
                <a:satOff val="0"/>
                <a:lumOff val="0"/>
                <a:alphaOff val="0"/>
              </a:schemeClr>
            </a:lnRef>
            <a:fillRef idx="1">
              <a:schemeClr val="accent4">
                <a:alpha val="50000"/>
                <a:hueOff val="-20225358"/>
                <a:satOff val="-14407"/>
                <a:lumOff val="23921"/>
                <a:alphaOff val="0"/>
              </a:schemeClr>
            </a:fillRef>
            <a:effectRef idx="2">
              <a:schemeClr val="accent4">
                <a:alpha val="50000"/>
                <a:hueOff val="-20225358"/>
                <a:satOff val="-14407"/>
                <a:lumOff val="23921"/>
                <a:alphaOff val="0"/>
              </a:schemeClr>
            </a:effectRef>
            <a:fontRef idx="minor">
              <a:schemeClr val="tx1"/>
            </a:fontRef>
          </p:style>
          <p:txBody>
            <a:bodyPr spcFirstLastPara="0" vert="horz" wrap="square" lIns="498954" tIns="385527" rIns="498954" bIns="385527" numCol="1" spcCol="1270" anchor="ctr" anchorCtr="0">
              <a:noAutofit/>
            </a:bodyPr>
            <a:lstStyle/>
            <a:p>
              <a:pPr lvl="0" algn="ctr" defTabSz="800100">
                <a:lnSpc>
                  <a:spcPct val="90000"/>
                </a:lnSpc>
                <a:spcBef>
                  <a:spcPct val="0"/>
                </a:spcBef>
                <a:spcAft>
                  <a:spcPct val="35000"/>
                </a:spcAft>
              </a:pPr>
              <a:r>
                <a:rPr lang="da-DK" sz="1800" kern="1200" dirty="0"/>
                <a:t>VAMiS</a:t>
              </a:r>
            </a:p>
          </p:txBody>
        </p:sp>
      </p:grpSp>
      <p:sp>
        <p:nvSpPr>
          <p:cNvPr id="3" name="Titel 2"/>
          <p:cNvSpPr>
            <a:spLocks noGrp="1"/>
          </p:cNvSpPr>
          <p:nvPr>
            <p:ph type="title"/>
          </p:nvPr>
        </p:nvSpPr>
        <p:spPr/>
        <p:txBody>
          <a:bodyPr/>
          <a:lstStyle/>
          <a:p>
            <a:r>
              <a:rPr lang="da-DK" dirty="0"/>
              <a:t>Samarbejdet i centrum</a:t>
            </a:r>
          </a:p>
        </p:txBody>
      </p:sp>
      <p:sp>
        <p:nvSpPr>
          <p:cNvPr id="10" name="Venstrebuet pil 9"/>
          <p:cNvSpPr/>
          <p:nvPr/>
        </p:nvSpPr>
        <p:spPr>
          <a:xfrm>
            <a:off x="7316878" y="3213100"/>
            <a:ext cx="731520" cy="1216152"/>
          </a:xfrm>
          <a:prstGeom prst="curvedLef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427673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a:bodyPr>
          <a:lstStyle/>
          <a:p>
            <a:pPr>
              <a:buFont typeface="Arial" panose="020B0604020202020204" pitchFamily="34" charset="0"/>
              <a:buChar char="•"/>
            </a:pPr>
            <a:r>
              <a:rPr lang="da-DK" sz="2000" dirty="0"/>
              <a:t>2014: 41 Sygehusindlæggelser som følge af misbrug.</a:t>
            </a:r>
            <a:br>
              <a:rPr lang="da-DK" sz="2000" dirty="0"/>
            </a:br>
            <a:r>
              <a:rPr lang="da-DK" sz="2000" dirty="0"/>
              <a:t>2015: 23 indlæggelser…(et fald på 44%)</a:t>
            </a:r>
          </a:p>
          <a:p>
            <a:pPr>
              <a:buFont typeface="Arial" panose="020B0604020202020204" pitchFamily="34" charset="0"/>
              <a:buChar char="•"/>
            </a:pPr>
            <a:r>
              <a:rPr lang="da-DK" sz="2000" dirty="0"/>
              <a:t>Udgiftsfald på 7% efter seks måneder i VAMiS. (svarer til en helårlig besparelse på ca.1,8 mio. Kr.)</a:t>
            </a:r>
          </a:p>
          <a:p>
            <a:pPr>
              <a:buFont typeface="Arial" panose="020B0604020202020204" pitchFamily="34" charset="0"/>
              <a:buChar char="•"/>
            </a:pPr>
            <a:r>
              <a:rPr lang="da-DK" sz="2000" dirty="0"/>
              <a:t>Over 450 medarbejdere og ledere er blevet opkvalificeret gennem bl.a. kurser, temadage og rusmiddelprotokol.</a:t>
            </a:r>
          </a:p>
          <a:p>
            <a:pPr>
              <a:buFont typeface="Arial" panose="020B0604020202020204" pitchFamily="34" charset="0"/>
              <a:buChar char="•"/>
            </a:pPr>
            <a:r>
              <a:rPr lang="da-DK" sz="2000" dirty="0"/>
              <a:t>Fastholdelsesprocent på 67 i VAMiS.</a:t>
            </a:r>
            <a:br>
              <a:rPr lang="da-DK" sz="2000" dirty="0"/>
            </a:br>
            <a:endParaRPr lang="da-DK" dirty="0"/>
          </a:p>
        </p:txBody>
      </p:sp>
      <p:sp>
        <p:nvSpPr>
          <p:cNvPr id="3" name="Titel 2"/>
          <p:cNvSpPr>
            <a:spLocks noGrp="1"/>
          </p:cNvSpPr>
          <p:nvPr>
            <p:ph type="title"/>
          </p:nvPr>
        </p:nvSpPr>
        <p:spPr/>
        <p:txBody>
          <a:bodyPr/>
          <a:lstStyle/>
          <a:p>
            <a:r>
              <a:rPr lang="da-DK" dirty="0">
                <a:latin typeface="Arial Black" panose="020B0A04020102020204" pitchFamily="34" charset="0"/>
              </a:rPr>
              <a:t>Resultater</a:t>
            </a:r>
            <a:endParaRPr lang="da-DK" dirty="0"/>
          </a:p>
        </p:txBody>
      </p:sp>
      <p:pic>
        <p:nvPicPr>
          <p:cNvPr id="4" name="Pladsholder til indhold 4" descr="cid:image001.png@01D1BB4A.F7E8ACD0"/>
          <p:cNvPicPr>
            <a:picLocks/>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81600" y="3657599"/>
            <a:ext cx="3188044" cy="2636109"/>
          </a:xfrm>
          <a:prstGeom prst="rect">
            <a:avLst/>
          </a:prstGeom>
          <a:noFill/>
          <a:ln w="9525">
            <a:solidFill>
              <a:schemeClr val="bg1"/>
            </a:solidFill>
            <a:miter lim="800000"/>
            <a:headEnd/>
            <a:tailEnd/>
          </a:ln>
          <a:effectLst/>
        </p:spPr>
      </p:pic>
    </p:spTree>
    <p:extLst>
      <p:ext uri="{BB962C8B-B14F-4D97-AF65-F5344CB8AC3E}">
        <p14:creationId xmlns:p14="http://schemas.microsoft.com/office/powerpoint/2010/main" val="458654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467499" y="2500768"/>
            <a:ext cx="8424000" cy="4176000"/>
          </a:xfrm>
        </p:spPr>
        <p:txBody>
          <a:bodyPr/>
          <a:lstStyle/>
          <a:p>
            <a:endParaRPr lang="da-DK" dirty="0"/>
          </a:p>
          <a:p>
            <a:r>
              <a:rPr lang="da-DK" u="sng" dirty="0">
                <a:hlinkClick r:id="rId2"/>
              </a:rPr>
              <a:t>http://aalborg-stories.dk/film/</a:t>
            </a:r>
            <a:endParaRPr lang="da-DK" dirty="0"/>
          </a:p>
        </p:txBody>
      </p:sp>
      <p:sp>
        <p:nvSpPr>
          <p:cNvPr id="3" name="Titel 2"/>
          <p:cNvSpPr>
            <a:spLocks noGrp="1"/>
          </p:cNvSpPr>
          <p:nvPr>
            <p:ph type="title"/>
          </p:nvPr>
        </p:nvSpPr>
        <p:spPr>
          <a:xfrm>
            <a:off x="408039" y="1269637"/>
            <a:ext cx="8424000" cy="529200"/>
          </a:xfrm>
        </p:spPr>
        <p:txBody>
          <a:bodyPr/>
          <a:lstStyle/>
          <a:p>
            <a:pPr algn="ctr"/>
            <a:r>
              <a:rPr lang="da-DK" sz="2400" dirty="0"/>
              <a:t>Videoklip med 3 borgere, der alle har indgået i behandling i VAMiS</a:t>
            </a:r>
            <a:br>
              <a:rPr lang="da-DK" dirty="0"/>
            </a:br>
            <a:endParaRPr lang="da-DK" dirty="0"/>
          </a:p>
        </p:txBody>
      </p:sp>
    </p:spTree>
    <p:extLst>
      <p:ext uri="{BB962C8B-B14F-4D97-AF65-F5344CB8AC3E}">
        <p14:creationId xmlns:p14="http://schemas.microsoft.com/office/powerpoint/2010/main" val="341390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fontScale="25000" lnSpcReduction="20000"/>
          </a:bodyPr>
          <a:lstStyle/>
          <a:p>
            <a:pPr marL="0" indent="0"/>
            <a:endParaRPr lang="da-DK" sz="700" dirty="0"/>
          </a:p>
          <a:p>
            <a:pPr marL="0" indent="0">
              <a:spcBef>
                <a:spcPts val="800"/>
              </a:spcBef>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6200" b="1" dirty="0">
                <a:cs typeface="Arial" pitchFamily="34" charset="0"/>
              </a:rPr>
              <a:t>Manglende viden på området</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6200" dirty="0">
                <a:cs typeface="Arial" pitchFamily="34" charset="0"/>
              </a:rPr>
              <a:t>Borgere med nedsat psykisk funktionsevne og samtidig misbrug er ofte mere ressourcekrævende i botilbuddene </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6200" dirty="0">
                <a:cs typeface="Arial" pitchFamily="34" charset="0"/>
              </a:rPr>
              <a:t>Undersøgelser viser, at til trods for det, er der en manglende viden blandt medarbejdere og ledere om misbrug blandt målgruppen</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6200" dirty="0">
                <a:cs typeface="Arial" pitchFamily="34" charset="0"/>
              </a:rPr>
              <a:t>Medfører ofte at borgerne mødes med en konfronterende, styrende, straffende og korrigerende tilgang</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6200" dirty="0">
                <a:cs typeface="Arial" pitchFamily="34" charset="0"/>
              </a:rPr>
              <a:t>Flere konflikter mellem borgere og medarbejdere</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6200" dirty="0">
                <a:cs typeface="Arial" pitchFamily="34" charset="0"/>
              </a:rPr>
              <a:t>Vi mister borgeren</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sz="6200" dirty="0">
                <a:cs typeface="Arial" pitchFamily="34" charset="0"/>
              </a:rPr>
              <a:t>Problem, at borgere med dom, hvori der indgår krav om misbrugsbehandling, ikke har et tilbud om misbrugsbehandling som de kan profitere af</a:t>
            </a:r>
          </a:p>
          <a:p>
            <a:endParaRPr lang="da-DK" sz="2600" dirty="0"/>
          </a:p>
          <a:p>
            <a:pPr marL="0" indent="0"/>
            <a:endParaRPr lang="da-DK" sz="4800" dirty="0"/>
          </a:p>
          <a:p>
            <a:pPr marL="0" indent="0"/>
            <a:br>
              <a:rPr lang="da-DK" sz="3400" dirty="0"/>
            </a:br>
            <a:endParaRPr lang="da-DK" sz="3400" dirty="0"/>
          </a:p>
          <a:p>
            <a:endParaRPr lang="da-DK" sz="1200" dirty="0"/>
          </a:p>
          <a:p>
            <a:endParaRPr lang="da-DK" sz="1200" dirty="0"/>
          </a:p>
          <a:p>
            <a:endParaRPr lang="da-DK" sz="1200" dirty="0"/>
          </a:p>
          <a:p>
            <a:pPr>
              <a:buFont typeface="Arial" pitchFamily="34" charset="0"/>
              <a:buChar char="•"/>
            </a:pPr>
            <a:endParaRPr lang="da-DK" sz="2200" dirty="0"/>
          </a:p>
          <a:p>
            <a:endParaRPr lang="da-DK" sz="1400" dirty="0"/>
          </a:p>
          <a:p>
            <a:r>
              <a:rPr lang="da-DK" sz="1400" dirty="0"/>
              <a:t>	</a:t>
            </a:r>
          </a:p>
        </p:txBody>
      </p:sp>
      <p:sp>
        <p:nvSpPr>
          <p:cNvPr id="3" name="Titel 2"/>
          <p:cNvSpPr>
            <a:spLocks noGrp="1"/>
          </p:cNvSpPr>
          <p:nvPr>
            <p:ph type="title"/>
          </p:nvPr>
        </p:nvSpPr>
        <p:spPr/>
        <p:txBody>
          <a:bodyPr/>
          <a:lstStyle/>
          <a:p>
            <a:r>
              <a:rPr lang="da-DK" sz="1400" dirty="0"/>
              <a:t>I 2013 blev der lavet en intern undersøgelse i Ældre- og Handicapforvaltningen i Aalborg Kommune blandt botilbuddene. </a:t>
            </a:r>
          </a:p>
        </p:txBody>
      </p:sp>
    </p:spTree>
    <p:extLst>
      <p:ext uri="{BB962C8B-B14F-4D97-AF65-F5344CB8AC3E}">
        <p14:creationId xmlns:p14="http://schemas.microsoft.com/office/powerpoint/2010/main" val="220458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a:bodyPr>
          <a:lstStyle/>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endParaRPr lang="nl-NL" dirty="0">
              <a:cs typeface="Arial" pitchFamily="34" charset="0"/>
            </a:endParaRPr>
          </a:p>
          <a:p>
            <a:pPr marL="457200" indent="-457200">
              <a:buFont typeface="Arial" panose="020B0604020202020204" pitchFamily="34" charset="0"/>
              <a:buChar char="•"/>
            </a:pPr>
            <a:r>
              <a:rPr lang="da-DK" dirty="0"/>
              <a:t>Organisation der tilbyder støtte og behandling til personer med kognitive vanskeligheder.</a:t>
            </a:r>
          </a:p>
          <a:p>
            <a:pPr marL="457200" indent="-457200">
              <a:buFont typeface="Arial" panose="020B0604020202020204" pitchFamily="34" charset="0"/>
              <a:buChar char="•"/>
            </a:pPr>
            <a:r>
              <a:rPr lang="da-DK" dirty="0"/>
              <a:t>Døgnafdeling </a:t>
            </a:r>
          </a:p>
          <a:p>
            <a:pPr marL="457200" indent="-457200">
              <a:buFont typeface="Arial" panose="020B0604020202020204" pitchFamily="34" charset="0"/>
              <a:buChar char="•"/>
            </a:pPr>
            <a:r>
              <a:rPr lang="da-DK" dirty="0"/>
              <a:t>Forskningsbaseret behandlingsmetode med veldokumenteret effekt</a:t>
            </a:r>
          </a:p>
          <a:p>
            <a:pPr marL="457200" indent="-457200">
              <a:buFont typeface="Arial" panose="020B0604020202020204" pitchFamily="34" charset="0"/>
              <a:buChar char="•"/>
            </a:pPr>
            <a:r>
              <a:rPr lang="da-DK" dirty="0"/>
              <a:t>Særlig tilgang og lange behandlingsforløb</a:t>
            </a:r>
          </a:p>
          <a:p>
            <a:pPr marL="457200" indent="-457200">
              <a:buFont typeface="Arial" panose="020B0604020202020204" pitchFamily="34" charset="0"/>
              <a:buChar char="•"/>
            </a:pPr>
            <a:endParaRPr lang="da-DK" dirty="0"/>
          </a:p>
          <a:p>
            <a:endParaRPr lang="da-DK" dirty="0"/>
          </a:p>
        </p:txBody>
      </p:sp>
      <p:sp>
        <p:nvSpPr>
          <p:cNvPr id="3" name="Titel 2"/>
          <p:cNvSpPr>
            <a:spLocks noGrp="1"/>
          </p:cNvSpPr>
          <p:nvPr>
            <p:ph type="title"/>
          </p:nvPr>
        </p:nvSpPr>
        <p:spPr/>
        <p:txBody>
          <a:bodyPr/>
          <a:lstStyle/>
          <a:p>
            <a:r>
              <a:rPr lang="da-DK" dirty="0"/>
              <a:t>Trajectum i Holland</a:t>
            </a:r>
          </a:p>
        </p:txBody>
      </p:sp>
    </p:spTree>
    <p:extLst>
      <p:ext uri="{BB962C8B-B14F-4D97-AF65-F5344CB8AC3E}">
        <p14:creationId xmlns:p14="http://schemas.microsoft.com/office/powerpoint/2010/main" val="3665210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lnSpcReduction="10000"/>
          </a:bodyPr>
          <a:lstStyle/>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På baggrund af undersøgelserne etableres der en målrettet misbrugsindsats til ambulant behandling.</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Borgeren bliver boende i botilbuddet el. egen bolig</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Professionelle netværk bliver opkvalificeret</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Dermed en fælles tilgang og et fælles sprog i kommunen for at give en helhedsorienteret indsats.</a:t>
            </a:r>
          </a:p>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STÆRKT samarbejde mellem borger – medarbejdere – VAMiS (specialiseret misbrugsbehandling)</a:t>
            </a:r>
          </a:p>
          <a:p>
            <a:endParaRPr lang="da-DK" dirty="0"/>
          </a:p>
        </p:txBody>
      </p:sp>
      <p:sp>
        <p:nvSpPr>
          <p:cNvPr id="3" name="Titel 2"/>
          <p:cNvSpPr>
            <a:spLocks noGrp="1"/>
          </p:cNvSpPr>
          <p:nvPr>
            <p:ph type="title"/>
          </p:nvPr>
        </p:nvSpPr>
        <p:spPr/>
        <p:txBody>
          <a:bodyPr/>
          <a:lstStyle/>
          <a:p>
            <a:r>
              <a:rPr lang="da-DK" dirty="0"/>
              <a:t>Målrettet indsats i Aalborg Kommune</a:t>
            </a:r>
          </a:p>
        </p:txBody>
      </p:sp>
    </p:spTree>
    <p:extLst>
      <p:ext uri="{BB962C8B-B14F-4D97-AF65-F5344CB8AC3E}">
        <p14:creationId xmlns:p14="http://schemas.microsoft.com/office/powerpoint/2010/main" val="26619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idx="1"/>
          </p:nvPr>
        </p:nvSpPr>
        <p:spPr/>
        <p:txBody>
          <a:bodyPr/>
          <a:lstStyle/>
          <a:p>
            <a:endParaRPr lang="da-DK" dirty="0"/>
          </a:p>
        </p:txBody>
      </p:sp>
      <p:sp>
        <p:nvSpPr>
          <p:cNvPr id="3" name="Titel 2"/>
          <p:cNvSpPr>
            <a:spLocks noGrp="1"/>
          </p:cNvSpPr>
          <p:nvPr>
            <p:ph type="title"/>
          </p:nvPr>
        </p:nvSpPr>
        <p:spPr/>
        <p:txBody>
          <a:bodyPr/>
          <a:lstStyle/>
          <a:p>
            <a:r>
              <a:rPr lang="da-DK" sz="2900" dirty="0">
                <a:latin typeface="Arial Black" panose="020B0A04020102020204" pitchFamily="34" charset="0"/>
              </a:rPr>
              <a:t>VAMiS - tilpasset misbrugsbehandling</a:t>
            </a:r>
          </a:p>
        </p:txBody>
      </p:sp>
      <p:sp>
        <p:nvSpPr>
          <p:cNvPr id="5" name="Tekstfelt 4"/>
          <p:cNvSpPr txBox="1"/>
          <p:nvPr/>
        </p:nvSpPr>
        <p:spPr>
          <a:xfrm>
            <a:off x="179512" y="3611925"/>
            <a:ext cx="3166472" cy="1369606"/>
          </a:xfrm>
          <a:prstGeom prst="rect">
            <a:avLst/>
          </a:prstGeom>
          <a:noFill/>
          <a:ln>
            <a:solidFill>
              <a:schemeClr val="bg1"/>
            </a:solidFill>
          </a:ln>
        </p:spPr>
        <p:txBody>
          <a:bodyPr wrap="square" rtlCol="0">
            <a:spAutoFit/>
          </a:bodyPr>
          <a:lstStyle/>
          <a:p>
            <a:r>
              <a:rPr lang="da-DK" dirty="0">
                <a:solidFill>
                  <a:schemeClr val="bg1"/>
                </a:solidFill>
                <a:latin typeface="Arial Black" panose="020B0A04020102020204" pitchFamily="34" charset="0"/>
              </a:rPr>
              <a:t>Misbrugsbehandling</a:t>
            </a:r>
          </a:p>
          <a:p>
            <a:endParaRPr lang="da-DK" sz="500" dirty="0">
              <a:solidFill>
                <a:schemeClr val="bg1"/>
              </a:solidFill>
            </a:endParaRPr>
          </a:p>
          <a:p>
            <a:r>
              <a:rPr lang="da-DK" sz="2000" dirty="0">
                <a:solidFill>
                  <a:schemeClr val="bg1"/>
                </a:solidFill>
              </a:rPr>
              <a:t>For borgere med psykisk funktionsnedsættelse og misbrugsproblemer</a:t>
            </a:r>
          </a:p>
        </p:txBody>
      </p:sp>
      <p:sp>
        <p:nvSpPr>
          <p:cNvPr id="6" name="Tekstfelt 5"/>
          <p:cNvSpPr txBox="1"/>
          <p:nvPr/>
        </p:nvSpPr>
        <p:spPr>
          <a:xfrm>
            <a:off x="3474426" y="3730679"/>
            <a:ext cx="3141124" cy="1677382"/>
          </a:xfrm>
          <a:prstGeom prst="rect">
            <a:avLst/>
          </a:prstGeom>
          <a:noFill/>
          <a:ln>
            <a:solidFill>
              <a:schemeClr val="bg1"/>
            </a:solidFill>
          </a:ln>
        </p:spPr>
        <p:txBody>
          <a:bodyPr wrap="square" rtlCol="0">
            <a:spAutoFit/>
          </a:bodyPr>
          <a:lstStyle/>
          <a:p>
            <a:r>
              <a:rPr lang="da-DK" dirty="0">
                <a:solidFill>
                  <a:schemeClr val="bg1"/>
                </a:solidFill>
                <a:latin typeface="Arial Black" panose="020B0A04020102020204" pitchFamily="34" charset="0"/>
              </a:rPr>
              <a:t>Kompetenceudvikling </a:t>
            </a:r>
          </a:p>
          <a:p>
            <a:endParaRPr lang="da-DK" sz="500" dirty="0">
              <a:solidFill>
                <a:schemeClr val="bg1"/>
              </a:solidFill>
            </a:endParaRPr>
          </a:p>
          <a:p>
            <a:r>
              <a:rPr lang="da-DK" sz="2000" dirty="0">
                <a:solidFill>
                  <a:schemeClr val="bg1"/>
                </a:solidFill>
              </a:rPr>
              <a:t>For personale i Ældre og Handicapforvaltningen samt eksterne kommuner og institutioner</a:t>
            </a:r>
          </a:p>
        </p:txBody>
      </p:sp>
      <p:sp>
        <p:nvSpPr>
          <p:cNvPr id="7" name="Tekstfelt 6"/>
          <p:cNvSpPr txBox="1"/>
          <p:nvPr/>
        </p:nvSpPr>
        <p:spPr>
          <a:xfrm>
            <a:off x="6743992" y="3344548"/>
            <a:ext cx="2304256" cy="1369606"/>
          </a:xfrm>
          <a:prstGeom prst="rect">
            <a:avLst/>
          </a:prstGeom>
          <a:noFill/>
          <a:ln>
            <a:solidFill>
              <a:schemeClr val="bg1"/>
            </a:solidFill>
          </a:ln>
        </p:spPr>
        <p:txBody>
          <a:bodyPr wrap="square" rtlCol="0">
            <a:spAutoFit/>
          </a:bodyPr>
          <a:lstStyle/>
          <a:p>
            <a:r>
              <a:rPr lang="da-DK" dirty="0" err="1">
                <a:solidFill>
                  <a:schemeClr val="bg1"/>
                </a:solidFill>
                <a:latin typeface="Arial Black" panose="020B0A04020102020204" pitchFamily="34" charset="0"/>
              </a:rPr>
              <a:t>Videncenter</a:t>
            </a:r>
            <a:endParaRPr lang="da-DK" dirty="0">
              <a:solidFill>
                <a:schemeClr val="bg1"/>
              </a:solidFill>
              <a:latin typeface="Arial Black" panose="020B0A04020102020204" pitchFamily="34" charset="0"/>
            </a:endParaRPr>
          </a:p>
          <a:p>
            <a:endParaRPr lang="da-DK" sz="500" dirty="0">
              <a:solidFill>
                <a:schemeClr val="bg1"/>
              </a:solidFill>
            </a:endParaRPr>
          </a:p>
          <a:p>
            <a:r>
              <a:rPr lang="da-DK" sz="2000" dirty="0">
                <a:solidFill>
                  <a:schemeClr val="bg1"/>
                </a:solidFill>
              </a:rPr>
              <a:t>For organisationer internt som eksternt</a:t>
            </a:r>
          </a:p>
        </p:txBody>
      </p:sp>
      <p:cxnSp>
        <p:nvCxnSpPr>
          <p:cNvPr id="9" name="Lige pilforbindelse 8"/>
          <p:cNvCxnSpPr/>
          <p:nvPr/>
        </p:nvCxnSpPr>
        <p:spPr>
          <a:xfrm>
            <a:off x="1007604" y="1900925"/>
            <a:ext cx="576064" cy="1367724"/>
          </a:xfrm>
          <a:prstGeom prst="straightConnector1">
            <a:avLst/>
          </a:prstGeom>
          <a:ln w="57150">
            <a:solidFill>
              <a:srgbClr val="D7D2C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a:off x="1295636" y="1773244"/>
            <a:ext cx="3492388" cy="1799772"/>
          </a:xfrm>
          <a:prstGeom prst="straightConnector1">
            <a:avLst/>
          </a:prstGeom>
          <a:ln w="57150">
            <a:solidFill>
              <a:srgbClr val="D7D2C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a:off x="1691680" y="1759598"/>
            <a:ext cx="4923870" cy="1525387"/>
          </a:xfrm>
          <a:prstGeom prst="straightConnector1">
            <a:avLst/>
          </a:prstGeom>
          <a:ln w="57150">
            <a:solidFill>
              <a:srgbClr val="D7D2C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21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gebenet trapez 49"/>
          <p:cNvSpPr/>
          <p:nvPr/>
        </p:nvSpPr>
        <p:spPr>
          <a:xfrm rot="10800000">
            <a:off x="4860032" y="4509120"/>
            <a:ext cx="842392" cy="108012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Ligebenet trapez 43"/>
          <p:cNvSpPr/>
          <p:nvPr/>
        </p:nvSpPr>
        <p:spPr>
          <a:xfrm rot="10800000">
            <a:off x="3419872" y="4509120"/>
            <a:ext cx="842392" cy="108012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Ligebenet trapez 46"/>
          <p:cNvSpPr/>
          <p:nvPr/>
        </p:nvSpPr>
        <p:spPr>
          <a:xfrm rot="10800000">
            <a:off x="1979712" y="4509120"/>
            <a:ext cx="842392" cy="108012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Ligebenet trapez 24"/>
          <p:cNvSpPr/>
          <p:nvPr/>
        </p:nvSpPr>
        <p:spPr>
          <a:xfrm rot="10800000">
            <a:off x="539552" y="4509120"/>
            <a:ext cx="842392" cy="108012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Ligebenet trapez 52"/>
          <p:cNvSpPr/>
          <p:nvPr/>
        </p:nvSpPr>
        <p:spPr>
          <a:xfrm rot="10800000">
            <a:off x="6372200" y="4509120"/>
            <a:ext cx="842392" cy="108012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Ligebenet trapez 40"/>
          <p:cNvSpPr/>
          <p:nvPr/>
        </p:nvSpPr>
        <p:spPr>
          <a:xfrm rot="10800000">
            <a:off x="7812360" y="4509120"/>
            <a:ext cx="842392" cy="108012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Forsinkelse 39"/>
          <p:cNvSpPr/>
          <p:nvPr/>
        </p:nvSpPr>
        <p:spPr>
          <a:xfrm rot="16200000">
            <a:off x="7668344" y="3861048"/>
            <a:ext cx="1152128" cy="86409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Forsinkelse 51"/>
          <p:cNvSpPr/>
          <p:nvPr/>
        </p:nvSpPr>
        <p:spPr>
          <a:xfrm rot="16200000">
            <a:off x="6228184" y="3861048"/>
            <a:ext cx="1152128" cy="86409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Forsinkelse 48"/>
          <p:cNvSpPr/>
          <p:nvPr/>
        </p:nvSpPr>
        <p:spPr>
          <a:xfrm rot="16200000">
            <a:off x="4716016" y="3861048"/>
            <a:ext cx="1152128" cy="86409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Forsinkelse 42"/>
          <p:cNvSpPr/>
          <p:nvPr/>
        </p:nvSpPr>
        <p:spPr>
          <a:xfrm rot="16200000">
            <a:off x="3275856" y="3861048"/>
            <a:ext cx="1152128" cy="86409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Forsinkelse 45"/>
          <p:cNvSpPr/>
          <p:nvPr/>
        </p:nvSpPr>
        <p:spPr>
          <a:xfrm rot="16200000">
            <a:off x="1835696" y="3861048"/>
            <a:ext cx="1152128" cy="86409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Forsinkelse 23"/>
          <p:cNvSpPr/>
          <p:nvPr/>
        </p:nvSpPr>
        <p:spPr>
          <a:xfrm rot="16200000">
            <a:off x="395536" y="3861048"/>
            <a:ext cx="1152128" cy="86409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1"/>
          <p:cNvSpPr>
            <a:spLocks noGrp="1"/>
          </p:cNvSpPr>
          <p:nvPr>
            <p:ph idx="1"/>
          </p:nvPr>
        </p:nvSpPr>
        <p:spPr/>
        <p:txBody>
          <a:bodyPr/>
          <a:lstStyle/>
          <a:p>
            <a:endParaRPr lang="da-DK" dirty="0"/>
          </a:p>
        </p:txBody>
      </p:sp>
      <p:sp>
        <p:nvSpPr>
          <p:cNvPr id="3" name="Titel 2"/>
          <p:cNvSpPr>
            <a:spLocks noGrp="1"/>
          </p:cNvSpPr>
          <p:nvPr>
            <p:ph type="title"/>
          </p:nvPr>
        </p:nvSpPr>
        <p:spPr/>
        <p:txBody>
          <a:bodyPr/>
          <a:lstStyle/>
          <a:p>
            <a:pPr algn="ctr"/>
            <a:r>
              <a:rPr lang="da-DK" dirty="0"/>
              <a:t>Særlige målgrupper – hvem er det?</a:t>
            </a:r>
          </a:p>
        </p:txBody>
      </p:sp>
      <p:sp>
        <p:nvSpPr>
          <p:cNvPr id="9" name="Tekstboks 8"/>
          <p:cNvSpPr txBox="1"/>
          <p:nvPr/>
        </p:nvSpPr>
        <p:spPr>
          <a:xfrm rot="20258247">
            <a:off x="1465969" y="4079140"/>
            <a:ext cx="1970411"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a-DK" sz="1600" dirty="0"/>
              <a:t>Udviklingshæmning</a:t>
            </a:r>
          </a:p>
        </p:txBody>
      </p:sp>
      <p:sp>
        <p:nvSpPr>
          <p:cNvPr id="10" name="Tekstboks 9"/>
          <p:cNvSpPr txBox="1"/>
          <p:nvPr/>
        </p:nvSpPr>
        <p:spPr>
          <a:xfrm rot="20270855">
            <a:off x="285416" y="4150613"/>
            <a:ext cx="1334020"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a-DK" sz="1600" dirty="0"/>
              <a:t>Hjerneskade</a:t>
            </a:r>
          </a:p>
        </p:txBody>
      </p:sp>
      <p:sp>
        <p:nvSpPr>
          <p:cNvPr id="11" name="Tekstboks 10"/>
          <p:cNvSpPr txBox="1"/>
          <p:nvPr/>
        </p:nvSpPr>
        <p:spPr>
          <a:xfrm rot="20243545">
            <a:off x="3064906" y="4076195"/>
            <a:ext cx="1561646"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a-DK" sz="1600" dirty="0"/>
              <a:t>Autisme/ADHD</a:t>
            </a:r>
          </a:p>
        </p:txBody>
      </p:sp>
      <p:sp>
        <p:nvSpPr>
          <p:cNvPr id="12" name="Tekstboks 11"/>
          <p:cNvSpPr txBox="1"/>
          <p:nvPr/>
        </p:nvSpPr>
        <p:spPr>
          <a:xfrm rot="20254351">
            <a:off x="6018106" y="4143998"/>
            <a:ext cx="1550424"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a-DK" sz="1600" dirty="0"/>
              <a:t>Socialpsykiatri</a:t>
            </a:r>
          </a:p>
        </p:txBody>
      </p:sp>
      <p:sp>
        <p:nvSpPr>
          <p:cNvPr id="13" name="Tekstboks 12"/>
          <p:cNvSpPr txBox="1"/>
          <p:nvPr/>
        </p:nvSpPr>
        <p:spPr>
          <a:xfrm>
            <a:off x="8028384" y="4077072"/>
            <a:ext cx="41229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3200" dirty="0"/>
              <a:t>?</a:t>
            </a:r>
            <a:endParaRPr lang="da-DK" sz="1600" dirty="0"/>
          </a:p>
        </p:txBody>
      </p:sp>
      <p:sp>
        <p:nvSpPr>
          <p:cNvPr id="15" name="Tekstboks 14"/>
          <p:cNvSpPr txBox="1"/>
          <p:nvPr/>
        </p:nvSpPr>
        <p:spPr>
          <a:xfrm rot="20254351">
            <a:off x="4506242" y="4070462"/>
            <a:ext cx="1542410"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da-DK" sz="1600" dirty="0"/>
              <a:t>Ældreområdet</a:t>
            </a:r>
          </a:p>
        </p:txBody>
      </p:sp>
      <p:sp>
        <p:nvSpPr>
          <p:cNvPr id="23" name="Ellipse 22"/>
          <p:cNvSpPr/>
          <p:nvPr/>
        </p:nvSpPr>
        <p:spPr>
          <a:xfrm>
            <a:off x="611560" y="28529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p:cNvSpPr/>
          <p:nvPr/>
        </p:nvSpPr>
        <p:spPr>
          <a:xfrm>
            <a:off x="7884368" y="28529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p:cNvSpPr/>
          <p:nvPr/>
        </p:nvSpPr>
        <p:spPr>
          <a:xfrm>
            <a:off x="3491880" y="28529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Ellipse 44"/>
          <p:cNvSpPr/>
          <p:nvPr/>
        </p:nvSpPr>
        <p:spPr>
          <a:xfrm>
            <a:off x="2051720" y="28529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p:cNvSpPr/>
          <p:nvPr/>
        </p:nvSpPr>
        <p:spPr>
          <a:xfrm>
            <a:off x="4932040" y="28529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Ellipse 50"/>
          <p:cNvSpPr/>
          <p:nvPr/>
        </p:nvSpPr>
        <p:spPr>
          <a:xfrm>
            <a:off x="6444208" y="285293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4955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fontScale="92500" lnSpcReduction="20000"/>
          </a:bodyPr>
          <a:lstStyle/>
          <a:p>
            <a:pPr>
              <a:buFontTx/>
              <a:buChar char="-"/>
            </a:pPr>
            <a:r>
              <a:rPr lang="da-DK" sz="2600" dirty="0"/>
              <a:t>De tre hyppigste årsager til borgernes psykiske funktionsnedsættelse: Udviklingshæmning, personlighedsforstyrrelse og erhvervet hjerneskade. </a:t>
            </a:r>
          </a:p>
          <a:p>
            <a:pPr>
              <a:buFontTx/>
              <a:buChar char="-"/>
            </a:pPr>
            <a:r>
              <a:rPr lang="da-DK" sz="2600" dirty="0"/>
              <a:t>Borgerne har ofte haft svære opvækstvilkår, med for eksempel misbrug, omsorgssvigt eller andre traumatiserende oplevelser</a:t>
            </a:r>
          </a:p>
          <a:p>
            <a:pPr>
              <a:buFontTx/>
              <a:buChar char="-"/>
            </a:pPr>
            <a:r>
              <a:rPr lang="da-DK" sz="2600" dirty="0" err="1"/>
              <a:t>Komorbiditet</a:t>
            </a:r>
            <a:r>
              <a:rPr lang="da-DK" sz="2600" dirty="0"/>
              <a:t> ift. psykiatriske diagnoser: </a:t>
            </a:r>
            <a:r>
              <a:rPr lang="da-DK" sz="2600" dirty="0" err="1"/>
              <a:t>ca</a:t>
            </a:r>
            <a:r>
              <a:rPr lang="da-DK" sz="2600" dirty="0"/>
              <a:t> 1/3 af borgerne</a:t>
            </a:r>
          </a:p>
          <a:p>
            <a:pPr>
              <a:buFontTx/>
              <a:buChar char="-"/>
            </a:pPr>
            <a:r>
              <a:rPr lang="da-DK" sz="2600" dirty="0"/>
              <a:t>Udviklingshæmning indgår ofte som en del af en kompleks problemstilling, med f.eks. udviklingsforstyrrelse, angst og ikke mindst misbrug. </a:t>
            </a:r>
          </a:p>
          <a:p>
            <a:endParaRPr lang="da-DK" dirty="0"/>
          </a:p>
        </p:txBody>
      </p:sp>
      <p:sp>
        <p:nvSpPr>
          <p:cNvPr id="3" name="Titel 2"/>
          <p:cNvSpPr>
            <a:spLocks noGrp="1"/>
          </p:cNvSpPr>
          <p:nvPr>
            <p:ph type="title"/>
          </p:nvPr>
        </p:nvSpPr>
        <p:spPr/>
        <p:txBody>
          <a:bodyPr/>
          <a:lstStyle/>
          <a:p>
            <a:r>
              <a:rPr lang="da-DK" dirty="0"/>
              <a:t>Andelen af udviklingshæmmede</a:t>
            </a:r>
          </a:p>
        </p:txBody>
      </p:sp>
    </p:spTree>
    <p:extLst>
      <p:ext uri="{BB962C8B-B14F-4D97-AF65-F5344CB8AC3E}">
        <p14:creationId xmlns:p14="http://schemas.microsoft.com/office/powerpoint/2010/main" val="102912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0" y="3597779"/>
            <a:ext cx="9144000" cy="3260220"/>
          </a:xfrm>
          <a:prstGeom prst="rect">
            <a:avLst/>
          </a:prstGeom>
        </p:spPr>
      </p:pic>
      <p:sp>
        <p:nvSpPr>
          <p:cNvPr id="2" name="Pladsholder til indhold 1"/>
          <p:cNvSpPr>
            <a:spLocks noGrp="1"/>
          </p:cNvSpPr>
          <p:nvPr>
            <p:ph idx="1"/>
          </p:nvPr>
        </p:nvSpPr>
        <p:spPr/>
        <p:txBody>
          <a:bodyPr>
            <a:normAutofit fontScale="92500" lnSpcReduction="10000"/>
          </a:bodyPr>
          <a:lstStyle/>
          <a:p>
            <a:pPr>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En udfordring grundet borgerens nedsatte kognitive funktionsevne.</a:t>
            </a:r>
          </a:p>
          <a:p>
            <a:pPr>
              <a:spcBef>
                <a:spcPts val="800"/>
              </a:spcBef>
              <a:spcAft>
                <a:spcPts val="0"/>
              </a:spcAft>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VAMiS’ behandling derfor opbygget af flere tilgange til læring:</a:t>
            </a:r>
          </a:p>
          <a:p>
            <a:pPr lvl="1">
              <a:spcBef>
                <a:spcPts val="800"/>
              </a:spcBef>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psykisk/kognitivt (samtaler)</a:t>
            </a:r>
          </a:p>
          <a:p>
            <a:pPr lvl="1">
              <a:spcBef>
                <a:spcPts val="800"/>
              </a:spcBef>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erfaringsbaseret (drama)</a:t>
            </a:r>
          </a:p>
          <a:p>
            <a:pPr lvl="1">
              <a:spcBef>
                <a:spcPts val="800"/>
              </a:spcBef>
              <a:spcAft>
                <a:spcPts val="1200"/>
              </a:spcAft>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kropsligt/socialt (Psykomotorisk Terapi, musikterapi og 	Kropsterapi)</a:t>
            </a:r>
          </a:p>
          <a:p>
            <a:pPr marL="285750" indent="-285750">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Den motiverende samtale</a:t>
            </a:r>
          </a:p>
          <a:p>
            <a:pPr marL="285750" indent="-285750">
              <a:spcBef>
                <a:spcPts val="800"/>
              </a:spcBef>
              <a:buFont typeface="Arial" panose="020B0604020202020204" pitchFamily="34" charset="0"/>
              <a:buChar char="•"/>
              <a:tabLst>
                <a:tab pos="739775" algn="l"/>
                <a:tab pos="1187450" algn="l"/>
                <a:tab pos="1636713" algn="l"/>
                <a:tab pos="2085975" algn="l"/>
                <a:tab pos="2535238" algn="l"/>
                <a:tab pos="2984500" algn="l"/>
                <a:tab pos="3433763" algn="l"/>
                <a:tab pos="3883025" algn="l"/>
                <a:tab pos="4332288" algn="l"/>
                <a:tab pos="4781550" algn="l"/>
                <a:tab pos="5230813" algn="l"/>
                <a:tab pos="5680075" algn="l"/>
                <a:tab pos="6129338" algn="l"/>
                <a:tab pos="6578600" algn="l"/>
                <a:tab pos="7027863" algn="l"/>
                <a:tab pos="7477125" algn="l"/>
                <a:tab pos="7926388" algn="l"/>
                <a:tab pos="8375650" algn="l"/>
                <a:tab pos="8824913" algn="l"/>
                <a:tab pos="9274175" algn="l"/>
                <a:tab pos="9723438" algn="l"/>
              </a:tabLst>
            </a:pPr>
            <a:r>
              <a:rPr lang="nl-NL" dirty="0">
                <a:cs typeface="Arial" pitchFamily="34" charset="0"/>
              </a:rPr>
              <a:t>Psykoedukation</a:t>
            </a:r>
          </a:p>
          <a:p>
            <a:pPr>
              <a:buFont typeface="Arial" panose="020B0604020202020204" pitchFamily="34" charset="0"/>
              <a:buChar char="•"/>
            </a:pPr>
            <a:endParaRPr lang="da-DK" dirty="0"/>
          </a:p>
        </p:txBody>
      </p:sp>
      <p:sp>
        <p:nvSpPr>
          <p:cNvPr id="3" name="Titel 2"/>
          <p:cNvSpPr>
            <a:spLocks noGrp="1"/>
          </p:cNvSpPr>
          <p:nvPr>
            <p:ph type="title"/>
          </p:nvPr>
        </p:nvSpPr>
        <p:spPr/>
        <p:txBody>
          <a:bodyPr/>
          <a:lstStyle/>
          <a:p>
            <a:r>
              <a:rPr lang="da-DK" dirty="0"/>
              <a:t>Misbrugsbehandling</a:t>
            </a:r>
          </a:p>
        </p:txBody>
      </p:sp>
    </p:spTree>
    <p:extLst>
      <p:ext uri="{BB962C8B-B14F-4D97-AF65-F5344CB8AC3E}">
        <p14:creationId xmlns:p14="http://schemas.microsoft.com/office/powerpoint/2010/main" val="384237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normAutofit/>
          </a:bodyPr>
          <a:lstStyle/>
          <a:p>
            <a:r>
              <a:rPr lang="da-DK" dirty="0"/>
              <a:t>‘</a:t>
            </a:r>
            <a:r>
              <a:rPr lang="da-DK" dirty="0" err="1"/>
              <a:t>Buttom</a:t>
            </a:r>
            <a:r>
              <a:rPr lang="da-DK" dirty="0"/>
              <a:t> up-tilgang’ ift. indlæring er virksom for målgruppen:  </a:t>
            </a:r>
          </a:p>
          <a:p>
            <a:pPr>
              <a:buFont typeface="Arial" panose="020B0604020202020204" pitchFamily="34" charset="0"/>
              <a:buChar char="•"/>
            </a:pPr>
            <a:r>
              <a:rPr lang="da-DK" dirty="0"/>
              <a:t>Borgerne kan have svært ved at omsætte viden, hvis de kun får samtalebehandling. </a:t>
            </a:r>
          </a:p>
          <a:p>
            <a:pPr>
              <a:buFont typeface="Arial" panose="020B0604020202020204" pitchFamily="34" charset="0"/>
              <a:buChar char="•"/>
            </a:pPr>
            <a:r>
              <a:rPr lang="da-DK" dirty="0"/>
              <a:t>Gentagelse af samme emne ud fra forskellige vinkler sikrer en bredere, mere dybdegående forståelse. Særligt for de borgere, der kan have svært ved at forstå mundtlige instruktioner.</a:t>
            </a:r>
          </a:p>
        </p:txBody>
      </p:sp>
      <p:sp>
        <p:nvSpPr>
          <p:cNvPr id="3" name="Titel 2"/>
          <p:cNvSpPr>
            <a:spLocks noGrp="1"/>
          </p:cNvSpPr>
          <p:nvPr>
            <p:ph type="title"/>
          </p:nvPr>
        </p:nvSpPr>
        <p:spPr/>
        <p:txBody>
          <a:bodyPr/>
          <a:lstStyle/>
          <a:p>
            <a:r>
              <a:rPr lang="da-DK" dirty="0"/>
              <a:t>Kombinationen af terapiformer</a:t>
            </a:r>
          </a:p>
        </p:txBody>
      </p:sp>
    </p:spTree>
    <p:extLst>
      <p:ext uri="{BB962C8B-B14F-4D97-AF65-F5344CB8AC3E}">
        <p14:creationId xmlns:p14="http://schemas.microsoft.com/office/powerpoint/2010/main" val="3626693283"/>
      </p:ext>
    </p:extLst>
  </p:cSld>
  <p:clrMapOvr>
    <a:masterClrMapping/>
  </p:clrMapOvr>
</p:sld>
</file>

<file path=ppt/theme/theme1.xml><?xml version="1.0" encoding="utf-8"?>
<a:theme xmlns:a="http://schemas.openxmlformats.org/drawingml/2006/main" name="Default Theme">
  <a:themeElements>
    <a:clrScheme name="AK Officiel">
      <a:dk1>
        <a:srgbClr val="000000"/>
      </a:dk1>
      <a:lt1>
        <a:srgbClr val="FFFFFF"/>
      </a:lt1>
      <a:dk2>
        <a:srgbClr val="007070"/>
      </a:dk2>
      <a:lt2>
        <a:srgbClr val="C6C7C9"/>
      </a:lt2>
      <a:accent1>
        <a:srgbClr val="4B9BAF"/>
      </a:accent1>
      <a:accent2>
        <a:srgbClr val="A0CE67"/>
      </a:accent2>
      <a:accent3>
        <a:srgbClr val="C8D4E6"/>
      </a:accent3>
      <a:accent4>
        <a:srgbClr val="98002E"/>
      </a:accent4>
      <a:accent5>
        <a:srgbClr val="EE3424"/>
      </a:accent5>
      <a:accent6>
        <a:srgbClr val="EE3424"/>
      </a:accent6>
      <a:hlink>
        <a:srgbClr val="00A3D6"/>
      </a:hlink>
      <a:folHlink>
        <a:srgbClr val="BF5C00"/>
      </a:folHlink>
    </a:clrScheme>
    <a:fontScheme name="AK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fault Theme" id="{887B0980-1943-492A-AE23-FA6F2BBA5914}" vid="{56FF26A2-7C16-4E58-8075-DD6833C288F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817</Words>
  <Application>Microsoft Office PowerPoint</Application>
  <PresentationFormat>Skærmshow (4:3)</PresentationFormat>
  <Paragraphs>167</Paragraphs>
  <Slides>18</Slides>
  <Notes>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18</vt:i4>
      </vt:variant>
    </vt:vector>
  </HeadingPairs>
  <TitlesOfParts>
    <vt:vector size="24" baseType="lpstr">
      <vt:lpstr>Arial</vt:lpstr>
      <vt:lpstr>Arial Black</vt:lpstr>
      <vt:lpstr>Calibri</vt:lpstr>
      <vt:lpstr>Courier New</vt:lpstr>
      <vt:lpstr>Wingdings</vt:lpstr>
      <vt:lpstr>Default Theme</vt:lpstr>
      <vt:lpstr>PowerPoint-præsentation</vt:lpstr>
      <vt:lpstr>I 2013 blev der lavet en intern undersøgelse i Ældre- og Handicapforvaltningen i Aalborg Kommune blandt botilbuddene. </vt:lpstr>
      <vt:lpstr>Trajectum i Holland</vt:lpstr>
      <vt:lpstr>Målrettet indsats i Aalborg Kommune</vt:lpstr>
      <vt:lpstr>VAMiS - tilpasset misbrugsbehandling</vt:lpstr>
      <vt:lpstr>Særlige målgrupper – hvem er det?</vt:lpstr>
      <vt:lpstr>Andelen af udviklingshæmmede</vt:lpstr>
      <vt:lpstr>Misbrugsbehandling</vt:lpstr>
      <vt:lpstr>Kombinationen af terapiformer</vt:lpstr>
      <vt:lpstr>Emne: ”At sige nej til rusmidler”</vt:lpstr>
      <vt:lpstr>VAMiS  behandlingsforløb</vt:lpstr>
      <vt:lpstr>Behandlingen tager højde for</vt:lpstr>
      <vt:lpstr>Hvad virker?</vt:lpstr>
      <vt:lpstr>Helhedsorienteret indsats</vt:lpstr>
      <vt:lpstr>Viden skal der til…</vt:lpstr>
      <vt:lpstr>Samarbejdet i centrum</vt:lpstr>
      <vt:lpstr>Resultater</vt:lpstr>
      <vt:lpstr>Videoklip med 3 borgere, der alle har indgået i behandling i VAMiS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2017-09-28T07:20:51Z</dcterms:created>
  <dcterms:modified xsi:type="dcterms:W3CDTF">2019-08-26T11:38:32Z</dcterms:modified>
</cp:coreProperties>
</file>